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7" r:id="rId3"/>
    <p:sldId id="259" r:id="rId4"/>
    <p:sldId id="258" r:id="rId5"/>
    <p:sldId id="269" r:id="rId6"/>
    <p:sldId id="270" r:id="rId7"/>
    <p:sldId id="268" r:id="rId8"/>
    <p:sldId id="260" r:id="rId9"/>
    <p:sldId id="261" r:id="rId10"/>
    <p:sldId id="264" r:id="rId11"/>
    <p:sldId id="265" r:id="rId12"/>
    <p:sldId id="263"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727"/>
    <a:srgbClr val="424242"/>
    <a:srgbClr val="8C8E9C"/>
    <a:srgbClr val="3D2E70"/>
    <a:srgbClr val="C2C2CF"/>
    <a:srgbClr val="E1E1E6"/>
    <a:srgbClr val="C70808"/>
    <a:srgbClr val="B30707"/>
    <a:srgbClr val="575A6B"/>
    <a:srgbClr val="802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A3BAE-412D-3040-63AA-AC664D0E0A1B}" v="221" dt="2021-04-25T11:15:22.965"/>
    <p1510:client id="{07A86CD2-8E81-F9B8-8093-72352B68F948}" v="1" dt="2021-04-27T06:44:19.098"/>
    <p1510:client id="{1CDAC571-317F-6912-290A-391EB9EE30C8}" v="9" dt="2021-04-27T19:43:04.101"/>
    <p1510:client id="{33F8A0C6-2304-11AB-92D4-3E365CEB11E7}" v="201" dt="2021-04-26T11:40:32.473"/>
    <p1510:client id="{4B4DB390-3C14-D7C9-ED81-2100860D2ECC}" v="166" dt="2021-04-25T12:32:23.125"/>
    <p1510:client id="{513C0F94-8E2C-1D4F-1CD7-84DFB43872B6}" v="317" dt="2021-04-25T21:35:22.621"/>
    <p1510:client id="{53EDC1F4-5405-0D6B-3634-9DC8AE066A3F}" v="2" dt="2021-04-28T09:33:21.923"/>
    <p1510:client id="{A98C0267-71C5-54B6-E596-E8F800DF7E37}" v="453" dt="2021-04-26T10:49:26.801"/>
    <p1510:client id="{B1EBEE04-089D-B231-3038-E862E7AD7C89}" v="287" dt="2021-04-26T20:02:09.214"/>
    <p1510:client id="{BD3154A3-B7EE-AA45-2DED-53DCEBEFFB1E}" v="150" dt="2021-04-26T14:23:38.153"/>
    <p1510:client id="{CE2187C6-256C-0AF5-2EBF-E6159653E1D5}" v="42" dt="2021-04-26T19:05:24.089"/>
    <p1510:client id="{CF5D7049-E2EB-2FB3-C466-E2E0B1DF6534}" v="37" dt="2021-04-27T18:45:56.809"/>
    <p1510:client id="{E0F4FE5B-DB04-6E52-3563-418EE86A0DB8}" v="13" dt="2021-04-26T14:41:49.153"/>
    <p1510:client id="{E3B2D19A-EF11-1049-8AFC-4646B586A4C7}" v="59" dt="2021-04-25T11:42:32.923"/>
    <p1510:client id="{E8D3E207-A91E-D0E5-4535-EE040997619A}" v="239" dt="2021-04-25T12:32:32.253"/>
    <p1510:client id="{EB4A91B2-CEC6-DF25-2FCA-8FDDFD789785}" v="75" dt="2021-04-29T16:33:23.175"/>
    <p1510:client id="{FB72A656-7549-49F4-BCD1-3EFB6F6DC3B2}" v="7" dt="2021-04-25T11:08:23.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10DDE4-87E9-45D6-87F7-2CA3CF205B5E}" type="doc">
      <dgm:prSet loTypeId="urn:microsoft.com/office/officeart/2005/8/layout/hProcess3" loCatId="process" qsTypeId="urn:microsoft.com/office/officeart/2005/8/quickstyle/simple4" qsCatId="simple" csTypeId="urn:microsoft.com/office/officeart/2005/8/colors/accent4_4" csCatId="accent4" phldr="1"/>
      <dgm:spPr/>
    </dgm:pt>
    <dgm:pt modelId="{346DBC5C-99CE-423B-B35C-76DAD1A50C32}">
      <dgm:prSet phldrT="[Text]" phldr="0"/>
      <dgm:spPr/>
      <dgm:t>
        <a:bodyPr/>
        <a:lstStyle/>
        <a:p>
          <a:pPr rtl="0"/>
          <a:endParaRPr lang="en-US"/>
        </a:p>
      </dgm:t>
    </dgm:pt>
    <dgm:pt modelId="{CEAD86EE-5BCE-4924-B59F-3B1DBCDB3593}" type="parTrans" cxnId="{D0261572-8C43-4DD0-B1DA-E9D0C528D955}">
      <dgm:prSet/>
      <dgm:spPr/>
    </dgm:pt>
    <dgm:pt modelId="{D4F43C19-6092-406F-B008-333927CB0A5E}" type="sibTrans" cxnId="{D0261572-8C43-4DD0-B1DA-E9D0C528D955}">
      <dgm:prSet/>
      <dgm:spPr/>
    </dgm:pt>
    <dgm:pt modelId="{446EE6A3-E148-46CE-820A-CC95E9ED7D21}" type="pres">
      <dgm:prSet presAssocID="{F810DDE4-87E9-45D6-87F7-2CA3CF205B5E}" presName="Name0" presStyleCnt="0">
        <dgm:presLayoutVars>
          <dgm:dir/>
          <dgm:animLvl val="lvl"/>
          <dgm:resizeHandles val="exact"/>
        </dgm:presLayoutVars>
      </dgm:prSet>
      <dgm:spPr/>
    </dgm:pt>
    <dgm:pt modelId="{63BED4B6-05B6-4C70-8DED-54D21506A0BD}" type="pres">
      <dgm:prSet presAssocID="{F810DDE4-87E9-45D6-87F7-2CA3CF205B5E}" presName="dummy" presStyleCnt="0"/>
      <dgm:spPr/>
    </dgm:pt>
    <dgm:pt modelId="{6226B6FF-E7C7-4828-9C26-72465D8D54AE}" type="pres">
      <dgm:prSet presAssocID="{F810DDE4-87E9-45D6-87F7-2CA3CF205B5E}" presName="linH" presStyleCnt="0"/>
      <dgm:spPr/>
    </dgm:pt>
    <dgm:pt modelId="{2C757322-1BBC-4551-B1AF-836EE49ED758}" type="pres">
      <dgm:prSet presAssocID="{F810DDE4-87E9-45D6-87F7-2CA3CF205B5E}" presName="padding1" presStyleCnt="0"/>
      <dgm:spPr/>
    </dgm:pt>
    <dgm:pt modelId="{EE419410-12CB-48CB-97B1-1B389BF1DA5E}" type="pres">
      <dgm:prSet presAssocID="{346DBC5C-99CE-423B-B35C-76DAD1A50C32}" presName="linV" presStyleCnt="0"/>
      <dgm:spPr/>
    </dgm:pt>
    <dgm:pt modelId="{038B6D6D-B469-4B1C-B6B5-DAAF6FE0B6D9}" type="pres">
      <dgm:prSet presAssocID="{346DBC5C-99CE-423B-B35C-76DAD1A50C32}" presName="spVertical1" presStyleCnt="0"/>
      <dgm:spPr/>
    </dgm:pt>
    <dgm:pt modelId="{31990158-252B-4F3F-826E-9CB3D23B3136}" type="pres">
      <dgm:prSet presAssocID="{346DBC5C-99CE-423B-B35C-76DAD1A50C32}" presName="parTx" presStyleLbl="revTx" presStyleIdx="0" presStyleCnt="1">
        <dgm:presLayoutVars>
          <dgm:chMax val="0"/>
          <dgm:chPref val="0"/>
          <dgm:bulletEnabled val="1"/>
        </dgm:presLayoutVars>
      </dgm:prSet>
      <dgm:spPr/>
    </dgm:pt>
    <dgm:pt modelId="{6105AFC8-BC0C-4C70-B7D6-D017707F4EE9}" type="pres">
      <dgm:prSet presAssocID="{346DBC5C-99CE-423B-B35C-76DAD1A50C32}" presName="spVertical2" presStyleCnt="0"/>
      <dgm:spPr/>
    </dgm:pt>
    <dgm:pt modelId="{9293CD3A-632E-45B2-ABD0-75993C2EDECD}" type="pres">
      <dgm:prSet presAssocID="{346DBC5C-99CE-423B-B35C-76DAD1A50C32}" presName="spVertical3" presStyleCnt="0"/>
      <dgm:spPr/>
    </dgm:pt>
    <dgm:pt modelId="{3682D8A0-2B4D-4E09-A084-43D342996B66}" type="pres">
      <dgm:prSet presAssocID="{F810DDE4-87E9-45D6-87F7-2CA3CF205B5E}" presName="padding2" presStyleCnt="0"/>
      <dgm:spPr/>
    </dgm:pt>
    <dgm:pt modelId="{4A15B572-F1E8-4A92-B102-2E99CFB33A42}" type="pres">
      <dgm:prSet presAssocID="{F810DDE4-87E9-45D6-87F7-2CA3CF205B5E}" presName="negArrow" presStyleCnt="0"/>
      <dgm:spPr/>
    </dgm:pt>
    <dgm:pt modelId="{59CAA3B5-0AC0-4352-9766-194FD9DCC4C9}" type="pres">
      <dgm:prSet presAssocID="{F810DDE4-87E9-45D6-87F7-2CA3CF205B5E}" presName="backgroundArrow" presStyleLbl="node1" presStyleIdx="0" presStyleCnt="1"/>
      <dgm:spPr/>
    </dgm:pt>
  </dgm:ptLst>
  <dgm:cxnLst>
    <dgm:cxn modelId="{227BF01D-3497-4BD9-BEB8-D62708F036A1}" type="presOf" srcId="{346DBC5C-99CE-423B-B35C-76DAD1A50C32}" destId="{31990158-252B-4F3F-826E-9CB3D23B3136}" srcOrd="0" destOrd="0" presId="urn:microsoft.com/office/officeart/2005/8/layout/hProcess3"/>
    <dgm:cxn modelId="{6EE83A4A-5A23-405D-80B5-2E8126D0F511}" type="presOf" srcId="{F810DDE4-87E9-45D6-87F7-2CA3CF205B5E}" destId="{446EE6A3-E148-46CE-820A-CC95E9ED7D21}" srcOrd="0" destOrd="0" presId="urn:microsoft.com/office/officeart/2005/8/layout/hProcess3"/>
    <dgm:cxn modelId="{D0261572-8C43-4DD0-B1DA-E9D0C528D955}" srcId="{F810DDE4-87E9-45D6-87F7-2CA3CF205B5E}" destId="{346DBC5C-99CE-423B-B35C-76DAD1A50C32}" srcOrd="0" destOrd="0" parTransId="{CEAD86EE-5BCE-4924-B59F-3B1DBCDB3593}" sibTransId="{D4F43C19-6092-406F-B008-333927CB0A5E}"/>
    <dgm:cxn modelId="{C9A509EA-692A-4D0B-96C7-D19D00286540}" type="presParOf" srcId="{446EE6A3-E148-46CE-820A-CC95E9ED7D21}" destId="{63BED4B6-05B6-4C70-8DED-54D21506A0BD}" srcOrd="0" destOrd="0" presId="urn:microsoft.com/office/officeart/2005/8/layout/hProcess3"/>
    <dgm:cxn modelId="{4FBDDC7A-1771-4C7F-BA7B-FB39A8E44F4F}" type="presParOf" srcId="{446EE6A3-E148-46CE-820A-CC95E9ED7D21}" destId="{6226B6FF-E7C7-4828-9C26-72465D8D54AE}" srcOrd="1" destOrd="0" presId="urn:microsoft.com/office/officeart/2005/8/layout/hProcess3"/>
    <dgm:cxn modelId="{FF96A88D-85B0-4243-B9D3-2869DC7EB1FD}" type="presParOf" srcId="{6226B6FF-E7C7-4828-9C26-72465D8D54AE}" destId="{2C757322-1BBC-4551-B1AF-836EE49ED758}" srcOrd="0" destOrd="0" presId="urn:microsoft.com/office/officeart/2005/8/layout/hProcess3"/>
    <dgm:cxn modelId="{490B9580-138C-4481-8C88-B6A1CA6E7062}" type="presParOf" srcId="{6226B6FF-E7C7-4828-9C26-72465D8D54AE}" destId="{EE419410-12CB-48CB-97B1-1B389BF1DA5E}" srcOrd="1" destOrd="0" presId="urn:microsoft.com/office/officeart/2005/8/layout/hProcess3"/>
    <dgm:cxn modelId="{84C09D41-BA11-4C26-BBC5-589EFD67BE8D}" type="presParOf" srcId="{EE419410-12CB-48CB-97B1-1B389BF1DA5E}" destId="{038B6D6D-B469-4B1C-B6B5-DAAF6FE0B6D9}" srcOrd="0" destOrd="0" presId="urn:microsoft.com/office/officeart/2005/8/layout/hProcess3"/>
    <dgm:cxn modelId="{7C5DCE02-F789-4DAB-97C1-9DD310CF80F4}" type="presParOf" srcId="{EE419410-12CB-48CB-97B1-1B389BF1DA5E}" destId="{31990158-252B-4F3F-826E-9CB3D23B3136}" srcOrd="1" destOrd="0" presId="urn:microsoft.com/office/officeart/2005/8/layout/hProcess3"/>
    <dgm:cxn modelId="{AEC24C31-A977-407D-930A-8DCC5B89C547}" type="presParOf" srcId="{EE419410-12CB-48CB-97B1-1B389BF1DA5E}" destId="{6105AFC8-BC0C-4C70-B7D6-D017707F4EE9}" srcOrd="2" destOrd="0" presId="urn:microsoft.com/office/officeart/2005/8/layout/hProcess3"/>
    <dgm:cxn modelId="{AEB05F42-78B5-4FC5-AF23-FFF6B2495ED2}" type="presParOf" srcId="{EE419410-12CB-48CB-97B1-1B389BF1DA5E}" destId="{9293CD3A-632E-45B2-ABD0-75993C2EDECD}" srcOrd="3" destOrd="0" presId="urn:microsoft.com/office/officeart/2005/8/layout/hProcess3"/>
    <dgm:cxn modelId="{6AEB90D8-3AC4-46BE-9739-8DABAC68389E}" type="presParOf" srcId="{6226B6FF-E7C7-4828-9C26-72465D8D54AE}" destId="{3682D8A0-2B4D-4E09-A084-43D342996B66}" srcOrd="2" destOrd="0" presId="urn:microsoft.com/office/officeart/2005/8/layout/hProcess3"/>
    <dgm:cxn modelId="{53E0C79F-8794-42D7-A173-93AD49654335}" type="presParOf" srcId="{6226B6FF-E7C7-4828-9C26-72465D8D54AE}" destId="{4A15B572-F1E8-4A92-B102-2E99CFB33A42}" srcOrd="3" destOrd="0" presId="urn:microsoft.com/office/officeart/2005/8/layout/hProcess3"/>
    <dgm:cxn modelId="{3BFCD067-FBF6-4DF3-B7CB-F7D9B8311BC5}" type="presParOf" srcId="{6226B6FF-E7C7-4828-9C26-72465D8D54AE}" destId="{59CAA3B5-0AC0-4352-9766-194FD9DCC4C9}"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B4B24-29B9-43D9-8839-EF407ECF31B5}" type="doc">
      <dgm:prSet loTypeId="urn:microsoft.com/office/officeart/2018/2/layout/IconVerticalSolidList" loCatId="icon" qsTypeId="urn:microsoft.com/office/officeart/2005/8/quickstyle/simple4" qsCatId="simple" csTypeId="urn:microsoft.com/office/officeart/2005/8/colors/accent0_1" csCatId="mainScheme" phldr="1"/>
      <dgm:spPr/>
      <dgm:t>
        <a:bodyPr/>
        <a:lstStyle/>
        <a:p>
          <a:endParaRPr lang="en-US"/>
        </a:p>
      </dgm:t>
    </dgm:pt>
    <dgm:pt modelId="{5AC9AFE9-EC14-4257-9546-2F722C241CDF}">
      <dgm:prSet/>
      <dgm:spPr/>
      <dgm:t>
        <a:bodyPr/>
        <a:lstStyle/>
        <a:p>
          <a:pPr>
            <a:lnSpc>
              <a:spcPct val="100000"/>
            </a:lnSpc>
          </a:pPr>
          <a:r>
            <a:rPr lang="en-US" b="1"/>
            <a:t>Tools</a:t>
          </a:r>
          <a:endParaRPr lang="en-US"/>
        </a:p>
      </dgm:t>
    </dgm:pt>
    <dgm:pt modelId="{41EFB5FB-AE59-4C7D-B393-129925488A47}" type="parTrans" cxnId="{E383B2AE-16CA-4191-AB3B-DC9114AAC69A}">
      <dgm:prSet/>
      <dgm:spPr/>
      <dgm:t>
        <a:bodyPr/>
        <a:lstStyle/>
        <a:p>
          <a:endParaRPr lang="en-US"/>
        </a:p>
      </dgm:t>
    </dgm:pt>
    <dgm:pt modelId="{6DE75C0C-AD94-4607-B69E-15BE6AF5C572}" type="sibTrans" cxnId="{E383B2AE-16CA-4191-AB3B-DC9114AAC69A}">
      <dgm:prSet/>
      <dgm:spPr/>
      <dgm:t>
        <a:bodyPr/>
        <a:lstStyle/>
        <a:p>
          <a:endParaRPr lang="en-US"/>
        </a:p>
      </dgm:t>
    </dgm:pt>
    <dgm:pt modelId="{0C862907-8AEA-44BC-96B2-313CE3A1B70B}">
      <dgm:prSet/>
      <dgm:spPr/>
      <dgm:t>
        <a:bodyPr/>
        <a:lstStyle/>
        <a:p>
          <a:pPr>
            <a:lnSpc>
              <a:spcPct val="100000"/>
            </a:lnSpc>
          </a:pPr>
          <a:r>
            <a:rPr lang="en-US"/>
            <a:t>Google Collab</a:t>
          </a:r>
        </a:p>
      </dgm:t>
    </dgm:pt>
    <dgm:pt modelId="{E654D003-C507-4C4B-95F3-8D5EA3138475}" type="parTrans" cxnId="{FEE44F79-F5ED-4DD1-8BAF-E68B69061971}">
      <dgm:prSet/>
      <dgm:spPr/>
      <dgm:t>
        <a:bodyPr/>
        <a:lstStyle/>
        <a:p>
          <a:endParaRPr lang="en-US"/>
        </a:p>
      </dgm:t>
    </dgm:pt>
    <dgm:pt modelId="{1FB31630-240A-44AF-9069-55D599B628F2}" type="sibTrans" cxnId="{FEE44F79-F5ED-4DD1-8BAF-E68B69061971}">
      <dgm:prSet/>
      <dgm:spPr/>
      <dgm:t>
        <a:bodyPr/>
        <a:lstStyle/>
        <a:p>
          <a:endParaRPr lang="en-US"/>
        </a:p>
      </dgm:t>
    </dgm:pt>
    <dgm:pt modelId="{8A6443D8-FC80-481A-B82F-0419168161DF}">
      <dgm:prSet/>
      <dgm:spPr/>
      <dgm:t>
        <a:bodyPr/>
        <a:lstStyle/>
        <a:p>
          <a:pPr>
            <a:lnSpc>
              <a:spcPct val="100000"/>
            </a:lnSpc>
          </a:pPr>
          <a:r>
            <a:rPr lang="en-US" b="1"/>
            <a:t>Library</a:t>
          </a:r>
          <a:endParaRPr lang="en-US"/>
        </a:p>
      </dgm:t>
    </dgm:pt>
    <dgm:pt modelId="{841DAB1C-E059-4F73-BD7A-FA5B4C501A48}" type="parTrans" cxnId="{713E6E4D-B34C-49BC-81F9-A51F384C536B}">
      <dgm:prSet/>
      <dgm:spPr/>
      <dgm:t>
        <a:bodyPr/>
        <a:lstStyle/>
        <a:p>
          <a:endParaRPr lang="en-US"/>
        </a:p>
      </dgm:t>
    </dgm:pt>
    <dgm:pt modelId="{A89A261A-2D6B-47AE-94F2-FB65EE4C8D17}" type="sibTrans" cxnId="{713E6E4D-B34C-49BC-81F9-A51F384C536B}">
      <dgm:prSet/>
      <dgm:spPr/>
      <dgm:t>
        <a:bodyPr/>
        <a:lstStyle/>
        <a:p>
          <a:endParaRPr lang="en-US"/>
        </a:p>
      </dgm:t>
    </dgm:pt>
    <dgm:pt modelId="{B61B5DB4-D3E7-447D-8EB2-21B97DCF938C}">
      <dgm:prSet/>
      <dgm:spPr/>
      <dgm:t>
        <a:bodyPr/>
        <a:lstStyle/>
        <a:p>
          <a:pPr>
            <a:lnSpc>
              <a:spcPct val="100000"/>
            </a:lnSpc>
          </a:pPr>
          <a:r>
            <a:rPr lang="en-US"/>
            <a:t>Numpy</a:t>
          </a:r>
        </a:p>
      </dgm:t>
    </dgm:pt>
    <dgm:pt modelId="{8ECE4C4C-7E3E-4316-80C2-B23B77C9007A}" type="parTrans" cxnId="{F03CE633-8C10-46F9-B2B0-B9ECAC8E1DC2}">
      <dgm:prSet/>
      <dgm:spPr/>
      <dgm:t>
        <a:bodyPr/>
        <a:lstStyle/>
        <a:p>
          <a:endParaRPr lang="en-US"/>
        </a:p>
      </dgm:t>
    </dgm:pt>
    <dgm:pt modelId="{B4FCC8A6-290F-4364-92E2-2F3C0227711D}" type="sibTrans" cxnId="{F03CE633-8C10-46F9-B2B0-B9ECAC8E1DC2}">
      <dgm:prSet/>
      <dgm:spPr/>
      <dgm:t>
        <a:bodyPr/>
        <a:lstStyle/>
        <a:p>
          <a:endParaRPr lang="en-US"/>
        </a:p>
      </dgm:t>
    </dgm:pt>
    <dgm:pt modelId="{0432DB1E-97D1-4A14-AA27-9C4FBF72856A}">
      <dgm:prSet/>
      <dgm:spPr/>
      <dgm:t>
        <a:bodyPr/>
        <a:lstStyle/>
        <a:p>
          <a:pPr>
            <a:lnSpc>
              <a:spcPct val="100000"/>
            </a:lnSpc>
          </a:pPr>
          <a:r>
            <a:rPr lang="en-US"/>
            <a:t>Pandas</a:t>
          </a:r>
        </a:p>
      </dgm:t>
    </dgm:pt>
    <dgm:pt modelId="{06731696-288F-44A6-AA57-95500687A1C5}" type="parTrans" cxnId="{DF2A5A37-1BA6-4D0F-98B0-084A3D9A0436}">
      <dgm:prSet/>
      <dgm:spPr/>
      <dgm:t>
        <a:bodyPr/>
        <a:lstStyle/>
        <a:p>
          <a:endParaRPr lang="en-US"/>
        </a:p>
      </dgm:t>
    </dgm:pt>
    <dgm:pt modelId="{441D64D0-A3F5-4F3F-BA5F-81FF82EBE9F4}" type="sibTrans" cxnId="{DF2A5A37-1BA6-4D0F-98B0-084A3D9A0436}">
      <dgm:prSet/>
      <dgm:spPr/>
      <dgm:t>
        <a:bodyPr/>
        <a:lstStyle/>
        <a:p>
          <a:endParaRPr lang="en-US"/>
        </a:p>
      </dgm:t>
    </dgm:pt>
    <dgm:pt modelId="{CE35C6F0-D2B3-46ED-AAE3-E4CBB63A9EFC}">
      <dgm:prSet/>
      <dgm:spPr/>
      <dgm:t>
        <a:bodyPr/>
        <a:lstStyle/>
        <a:p>
          <a:pPr>
            <a:lnSpc>
              <a:spcPct val="100000"/>
            </a:lnSpc>
          </a:pPr>
          <a:r>
            <a:rPr lang="en-US"/>
            <a:t>Sklearn</a:t>
          </a:r>
        </a:p>
      </dgm:t>
    </dgm:pt>
    <dgm:pt modelId="{683AE84F-EDE1-4A6A-99D2-34DC37D1CE83}" type="parTrans" cxnId="{61CCC54D-F198-405B-A0E5-77396F7E8895}">
      <dgm:prSet/>
      <dgm:spPr/>
      <dgm:t>
        <a:bodyPr/>
        <a:lstStyle/>
        <a:p>
          <a:endParaRPr lang="en-US"/>
        </a:p>
      </dgm:t>
    </dgm:pt>
    <dgm:pt modelId="{EFF89B2C-A372-4B5D-AC90-6929C997E8D5}" type="sibTrans" cxnId="{61CCC54D-F198-405B-A0E5-77396F7E8895}">
      <dgm:prSet/>
      <dgm:spPr/>
      <dgm:t>
        <a:bodyPr/>
        <a:lstStyle/>
        <a:p>
          <a:endParaRPr lang="en-US"/>
        </a:p>
      </dgm:t>
    </dgm:pt>
    <dgm:pt modelId="{73354562-1EFC-4F1D-84E6-7FEFFE4A8988}">
      <dgm:prSet/>
      <dgm:spPr/>
      <dgm:t>
        <a:bodyPr/>
        <a:lstStyle/>
        <a:p>
          <a:r>
            <a:rPr lang="en-US"/>
            <a:t>TfidfVectorizer</a:t>
          </a:r>
        </a:p>
      </dgm:t>
    </dgm:pt>
    <dgm:pt modelId="{94CA7A65-19B3-4140-87DF-3CC35664B764}" type="parTrans" cxnId="{B398B775-ED81-4164-B82E-65D1781A71AC}">
      <dgm:prSet/>
      <dgm:spPr/>
      <dgm:t>
        <a:bodyPr/>
        <a:lstStyle/>
        <a:p>
          <a:endParaRPr lang="en-US"/>
        </a:p>
      </dgm:t>
    </dgm:pt>
    <dgm:pt modelId="{7B036E80-C690-4E33-9CFF-B5AC2C255D27}" type="sibTrans" cxnId="{B398B775-ED81-4164-B82E-65D1781A71AC}">
      <dgm:prSet/>
      <dgm:spPr/>
      <dgm:t>
        <a:bodyPr/>
        <a:lstStyle/>
        <a:p>
          <a:endParaRPr lang="en-US"/>
        </a:p>
      </dgm:t>
    </dgm:pt>
    <dgm:pt modelId="{FA1921E4-1609-4CA2-B6A4-8D7A31E1D6AF}">
      <dgm:prSet/>
      <dgm:spPr/>
      <dgm:t>
        <a:bodyPr/>
        <a:lstStyle/>
        <a:p>
          <a:r>
            <a:rPr lang="en-US"/>
            <a:t>cosine_similarity</a:t>
          </a:r>
        </a:p>
      </dgm:t>
    </dgm:pt>
    <dgm:pt modelId="{D763073F-A2C4-4389-9325-36D3C70BDAF1}" type="parTrans" cxnId="{9F1F3BAA-35DD-4BF5-AE2C-4A5704410767}">
      <dgm:prSet/>
      <dgm:spPr/>
      <dgm:t>
        <a:bodyPr/>
        <a:lstStyle/>
        <a:p>
          <a:endParaRPr lang="en-US"/>
        </a:p>
      </dgm:t>
    </dgm:pt>
    <dgm:pt modelId="{F8DC22F4-D0A0-469B-B47B-C70438679324}" type="sibTrans" cxnId="{9F1F3BAA-35DD-4BF5-AE2C-4A5704410767}">
      <dgm:prSet/>
      <dgm:spPr/>
      <dgm:t>
        <a:bodyPr/>
        <a:lstStyle/>
        <a:p>
          <a:endParaRPr lang="en-US"/>
        </a:p>
      </dgm:t>
    </dgm:pt>
    <dgm:pt modelId="{048FAD44-E650-47C0-9A67-4BF0D154028E}" type="pres">
      <dgm:prSet presAssocID="{5AFB4B24-29B9-43D9-8839-EF407ECF31B5}" presName="root" presStyleCnt="0">
        <dgm:presLayoutVars>
          <dgm:dir/>
          <dgm:resizeHandles val="exact"/>
        </dgm:presLayoutVars>
      </dgm:prSet>
      <dgm:spPr/>
    </dgm:pt>
    <dgm:pt modelId="{F8FE1E5C-D9C3-4264-94B5-CF064AB6F8A6}" type="pres">
      <dgm:prSet presAssocID="{5AC9AFE9-EC14-4257-9546-2F722C241CDF}" presName="compNode" presStyleCnt="0"/>
      <dgm:spPr/>
    </dgm:pt>
    <dgm:pt modelId="{252CA9E4-8076-4BBE-8BF1-C80DD7B25869}" type="pres">
      <dgm:prSet presAssocID="{5AC9AFE9-EC14-4257-9546-2F722C241CDF}" presName="bgRect" presStyleLbl="bgShp" presStyleIdx="0" presStyleCnt="2"/>
      <dgm:spPr/>
    </dgm:pt>
    <dgm:pt modelId="{8636DC06-3C26-411F-B5F7-A4BE80012B10}" type="pres">
      <dgm:prSet presAssocID="{5AC9AFE9-EC14-4257-9546-2F722C241C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000B6576-9ADA-4EC0-AE63-BE4750BD6E35}" type="pres">
      <dgm:prSet presAssocID="{5AC9AFE9-EC14-4257-9546-2F722C241CDF}" presName="spaceRect" presStyleCnt="0"/>
      <dgm:spPr/>
    </dgm:pt>
    <dgm:pt modelId="{56DFBC54-B913-4480-842C-4489BE6E4BBC}" type="pres">
      <dgm:prSet presAssocID="{5AC9AFE9-EC14-4257-9546-2F722C241CDF}" presName="parTx" presStyleLbl="revTx" presStyleIdx="0" presStyleCnt="4">
        <dgm:presLayoutVars>
          <dgm:chMax val="0"/>
          <dgm:chPref val="0"/>
        </dgm:presLayoutVars>
      </dgm:prSet>
      <dgm:spPr/>
    </dgm:pt>
    <dgm:pt modelId="{51AB90B3-746F-4051-BE0C-A440FCF88304}" type="pres">
      <dgm:prSet presAssocID="{5AC9AFE9-EC14-4257-9546-2F722C241CDF}" presName="desTx" presStyleLbl="revTx" presStyleIdx="1" presStyleCnt="4">
        <dgm:presLayoutVars/>
      </dgm:prSet>
      <dgm:spPr/>
    </dgm:pt>
    <dgm:pt modelId="{00A108EE-E1E5-4FC8-AD4A-FC5EE3EF0743}" type="pres">
      <dgm:prSet presAssocID="{6DE75C0C-AD94-4607-B69E-15BE6AF5C572}" presName="sibTrans" presStyleCnt="0"/>
      <dgm:spPr/>
    </dgm:pt>
    <dgm:pt modelId="{C27CB4A0-9703-42D8-9BE7-5BFEF98B8D27}" type="pres">
      <dgm:prSet presAssocID="{8A6443D8-FC80-481A-B82F-0419168161DF}" presName="compNode" presStyleCnt="0"/>
      <dgm:spPr/>
    </dgm:pt>
    <dgm:pt modelId="{FA995C59-7B20-44FF-AED6-2260051B33F8}" type="pres">
      <dgm:prSet presAssocID="{8A6443D8-FC80-481A-B82F-0419168161DF}" presName="bgRect" presStyleLbl="bgShp" presStyleIdx="1" presStyleCnt="2"/>
      <dgm:spPr/>
    </dgm:pt>
    <dgm:pt modelId="{A951BC8F-788B-4965-852E-A96D2C25C491}" type="pres">
      <dgm:prSet presAssocID="{8A6443D8-FC80-481A-B82F-0419168161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nda"/>
        </a:ext>
      </dgm:extLst>
    </dgm:pt>
    <dgm:pt modelId="{944B0A59-6F41-4AE1-857E-093BB1CF9A58}" type="pres">
      <dgm:prSet presAssocID="{8A6443D8-FC80-481A-B82F-0419168161DF}" presName="spaceRect" presStyleCnt="0"/>
      <dgm:spPr/>
    </dgm:pt>
    <dgm:pt modelId="{9DB70BB9-96E4-42A3-AECA-080996E7478F}" type="pres">
      <dgm:prSet presAssocID="{8A6443D8-FC80-481A-B82F-0419168161DF}" presName="parTx" presStyleLbl="revTx" presStyleIdx="2" presStyleCnt="4">
        <dgm:presLayoutVars>
          <dgm:chMax val="0"/>
          <dgm:chPref val="0"/>
        </dgm:presLayoutVars>
      </dgm:prSet>
      <dgm:spPr/>
    </dgm:pt>
    <dgm:pt modelId="{A066499A-9F0A-446E-96C2-6510DA56F13D}" type="pres">
      <dgm:prSet presAssocID="{8A6443D8-FC80-481A-B82F-0419168161DF}" presName="desTx" presStyleLbl="revTx" presStyleIdx="3" presStyleCnt="4">
        <dgm:presLayoutVars/>
      </dgm:prSet>
      <dgm:spPr/>
    </dgm:pt>
  </dgm:ptLst>
  <dgm:cxnLst>
    <dgm:cxn modelId="{3D2D9A18-204B-447D-A03D-3F86EC9F2037}" type="presOf" srcId="{73354562-1EFC-4F1D-84E6-7FEFFE4A8988}" destId="{A066499A-9F0A-446E-96C2-6510DA56F13D}" srcOrd="0" destOrd="3" presId="urn:microsoft.com/office/officeart/2018/2/layout/IconVerticalSolidList"/>
    <dgm:cxn modelId="{15F2D722-2E59-4440-8C1A-804808A881DD}" type="presOf" srcId="{5AFB4B24-29B9-43D9-8839-EF407ECF31B5}" destId="{048FAD44-E650-47C0-9A67-4BF0D154028E}" srcOrd="0" destOrd="0" presId="urn:microsoft.com/office/officeart/2018/2/layout/IconVerticalSolidList"/>
    <dgm:cxn modelId="{74C85F30-AF3D-42FC-AAD2-3560B3547579}" type="presOf" srcId="{5AC9AFE9-EC14-4257-9546-2F722C241CDF}" destId="{56DFBC54-B913-4480-842C-4489BE6E4BBC}" srcOrd="0" destOrd="0" presId="urn:microsoft.com/office/officeart/2018/2/layout/IconVerticalSolidList"/>
    <dgm:cxn modelId="{36951532-ADF1-455C-A9FB-99B343989FE4}" type="presOf" srcId="{0432DB1E-97D1-4A14-AA27-9C4FBF72856A}" destId="{A066499A-9F0A-446E-96C2-6510DA56F13D}" srcOrd="0" destOrd="1" presId="urn:microsoft.com/office/officeart/2018/2/layout/IconVerticalSolidList"/>
    <dgm:cxn modelId="{F03CE633-8C10-46F9-B2B0-B9ECAC8E1DC2}" srcId="{8A6443D8-FC80-481A-B82F-0419168161DF}" destId="{B61B5DB4-D3E7-447D-8EB2-21B97DCF938C}" srcOrd="0" destOrd="0" parTransId="{8ECE4C4C-7E3E-4316-80C2-B23B77C9007A}" sibTransId="{B4FCC8A6-290F-4364-92E2-2F3C0227711D}"/>
    <dgm:cxn modelId="{DF2A5A37-1BA6-4D0F-98B0-084A3D9A0436}" srcId="{8A6443D8-FC80-481A-B82F-0419168161DF}" destId="{0432DB1E-97D1-4A14-AA27-9C4FBF72856A}" srcOrd="1" destOrd="0" parTransId="{06731696-288F-44A6-AA57-95500687A1C5}" sibTransId="{441D64D0-A3F5-4F3F-BA5F-81FF82EBE9F4}"/>
    <dgm:cxn modelId="{713E6E4D-B34C-49BC-81F9-A51F384C536B}" srcId="{5AFB4B24-29B9-43D9-8839-EF407ECF31B5}" destId="{8A6443D8-FC80-481A-B82F-0419168161DF}" srcOrd="1" destOrd="0" parTransId="{841DAB1C-E059-4F73-BD7A-FA5B4C501A48}" sibTransId="{A89A261A-2D6B-47AE-94F2-FB65EE4C8D17}"/>
    <dgm:cxn modelId="{61CCC54D-F198-405B-A0E5-77396F7E8895}" srcId="{8A6443D8-FC80-481A-B82F-0419168161DF}" destId="{CE35C6F0-D2B3-46ED-AAE3-E4CBB63A9EFC}" srcOrd="2" destOrd="0" parTransId="{683AE84F-EDE1-4A6A-99D2-34DC37D1CE83}" sibTransId="{EFF89B2C-A372-4B5D-AC90-6929C997E8D5}"/>
    <dgm:cxn modelId="{B398B775-ED81-4164-B82E-65D1781A71AC}" srcId="{CE35C6F0-D2B3-46ED-AAE3-E4CBB63A9EFC}" destId="{73354562-1EFC-4F1D-84E6-7FEFFE4A8988}" srcOrd="0" destOrd="0" parTransId="{94CA7A65-19B3-4140-87DF-3CC35664B764}" sibTransId="{7B036E80-C690-4E33-9CFF-B5AC2C255D27}"/>
    <dgm:cxn modelId="{FEE44F79-F5ED-4DD1-8BAF-E68B69061971}" srcId="{5AC9AFE9-EC14-4257-9546-2F722C241CDF}" destId="{0C862907-8AEA-44BC-96B2-313CE3A1B70B}" srcOrd="0" destOrd="0" parTransId="{E654D003-C507-4C4B-95F3-8D5EA3138475}" sibTransId="{1FB31630-240A-44AF-9069-55D599B628F2}"/>
    <dgm:cxn modelId="{362BC9A4-28A7-42EE-9ECC-6A3302C1AF49}" type="presOf" srcId="{B61B5DB4-D3E7-447D-8EB2-21B97DCF938C}" destId="{A066499A-9F0A-446E-96C2-6510DA56F13D}" srcOrd="0" destOrd="0" presId="urn:microsoft.com/office/officeart/2018/2/layout/IconVerticalSolidList"/>
    <dgm:cxn modelId="{9F1F3BAA-35DD-4BF5-AE2C-4A5704410767}" srcId="{CE35C6F0-D2B3-46ED-AAE3-E4CBB63A9EFC}" destId="{FA1921E4-1609-4CA2-B6A4-8D7A31E1D6AF}" srcOrd="1" destOrd="0" parTransId="{D763073F-A2C4-4389-9325-36D3C70BDAF1}" sibTransId="{F8DC22F4-D0A0-469B-B47B-C70438679324}"/>
    <dgm:cxn modelId="{E383B2AE-16CA-4191-AB3B-DC9114AAC69A}" srcId="{5AFB4B24-29B9-43D9-8839-EF407ECF31B5}" destId="{5AC9AFE9-EC14-4257-9546-2F722C241CDF}" srcOrd="0" destOrd="0" parTransId="{41EFB5FB-AE59-4C7D-B393-129925488A47}" sibTransId="{6DE75C0C-AD94-4607-B69E-15BE6AF5C572}"/>
    <dgm:cxn modelId="{8102A5BA-E5E9-4F34-8AED-AE1F60E6F3CC}" type="presOf" srcId="{CE35C6F0-D2B3-46ED-AAE3-E4CBB63A9EFC}" destId="{A066499A-9F0A-446E-96C2-6510DA56F13D}" srcOrd="0" destOrd="2" presId="urn:microsoft.com/office/officeart/2018/2/layout/IconVerticalSolidList"/>
    <dgm:cxn modelId="{86A2D3BC-2E09-418B-900B-7A5D0C6FE29A}" type="presOf" srcId="{8A6443D8-FC80-481A-B82F-0419168161DF}" destId="{9DB70BB9-96E4-42A3-AECA-080996E7478F}" srcOrd="0" destOrd="0" presId="urn:microsoft.com/office/officeart/2018/2/layout/IconVerticalSolidList"/>
    <dgm:cxn modelId="{21403DD3-4ADA-4E63-AEB7-EC5EA5EEDA6C}" type="presOf" srcId="{0C862907-8AEA-44BC-96B2-313CE3A1B70B}" destId="{51AB90B3-746F-4051-BE0C-A440FCF88304}" srcOrd="0" destOrd="0" presId="urn:microsoft.com/office/officeart/2018/2/layout/IconVerticalSolidList"/>
    <dgm:cxn modelId="{B1AFE7DB-73D4-44B3-81BE-2FEC8E77A534}" type="presOf" srcId="{FA1921E4-1609-4CA2-B6A4-8D7A31E1D6AF}" destId="{A066499A-9F0A-446E-96C2-6510DA56F13D}" srcOrd="0" destOrd="4" presId="urn:microsoft.com/office/officeart/2018/2/layout/IconVerticalSolidList"/>
    <dgm:cxn modelId="{B99105D4-6CAD-4098-95CF-272AC5144ED6}" type="presParOf" srcId="{048FAD44-E650-47C0-9A67-4BF0D154028E}" destId="{F8FE1E5C-D9C3-4264-94B5-CF064AB6F8A6}" srcOrd="0" destOrd="0" presId="urn:microsoft.com/office/officeart/2018/2/layout/IconVerticalSolidList"/>
    <dgm:cxn modelId="{F5B1668C-0EBA-4EA5-A32A-98F2339B6D82}" type="presParOf" srcId="{F8FE1E5C-D9C3-4264-94B5-CF064AB6F8A6}" destId="{252CA9E4-8076-4BBE-8BF1-C80DD7B25869}" srcOrd="0" destOrd="0" presId="urn:microsoft.com/office/officeart/2018/2/layout/IconVerticalSolidList"/>
    <dgm:cxn modelId="{47E72FCA-6735-485C-8055-C2AAD527240D}" type="presParOf" srcId="{F8FE1E5C-D9C3-4264-94B5-CF064AB6F8A6}" destId="{8636DC06-3C26-411F-B5F7-A4BE80012B10}" srcOrd="1" destOrd="0" presId="urn:microsoft.com/office/officeart/2018/2/layout/IconVerticalSolidList"/>
    <dgm:cxn modelId="{13C7B1B3-F444-433B-A7C9-FED660FB3E94}" type="presParOf" srcId="{F8FE1E5C-D9C3-4264-94B5-CF064AB6F8A6}" destId="{000B6576-9ADA-4EC0-AE63-BE4750BD6E35}" srcOrd="2" destOrd="0" presId="urn:microsoft.com/office/officeart/2018/2/layout/IconVerticalSolidList"/>
    <dgm:cxn modelId="{672CE2A7-B947-45D3-BA98-E4C2BAB93BC7}" type="presParOf" srcId="{F8FE1E5C-D9C3-4264-94B5-CF064AB6F8A6}" destId="{56DFBC54-B913-4480-842C-4489BE6E4BBC}" srcOrd="3" destOrd="0" presId="urn:microsoft.com/office/officeart/2018/2/layout/IconVerticalSolidList"/>
    <dgm:cxn modelId="{983C0842-2BDE-4504-A778-C4E3915CC07C}" type="presParOf" srcId="{F8FE1E5C-D9C3-4264-94B5-CF064AB6F8A6}" destId="{51AB90B3-746F-4051-BE0C-A440FCF88304}" srcOrd="4" destOrd="0" presId="urn:microsoft.com/office/officeart/2018/2/layout/IconVerticalSolidList"/>
    <dgm:cxn modelId="{33F1B530-58B2-445E-AA44-D21C9184C892}" type="presParOf" srcId="{048FAD44-E650-47C0-9A67-4BF0D154028E}" destId="{00A108EE-E1E5-4FC8-AD4A-FC5EE3EF0743}" srcOrd="1" destOrd="0" presId="urn:microsoft.com/office/officeart/2018/2/layout/IconVerticalSolidList"/>
    <dgm:cxn modelId="{D3606EF3-11E1-4A82-80BA-6D6A20912AE6}" type="presParOf" srcId="{048FAD44-E650-47C0-9A67-4BF0D154028E}" destId="{C27CB4A0-9703-42D8-9BE7-5BFEF98B8D27}" srcOrd="2" destOrd="0" presId="urn:microsoft.com/office/officeart/2018/2/layout/IconVerticalSolidList"/>
    <dgm:cxn modelId="{5C222D21-DBBE-4984-AD10-EED881A4B695}" type="presParOf" srcId="{C27CB4A0-9703-42D8-9BE7-5BFEF98B8D27}" destId="{FA995C59-7B20-44FF-AED6-2260051B33F8}" srcOrd="0" destOrd="0" presId="urn:microsoft.com/office/officeart/2018/2/layout/IconVerticalSolidList"/>
    <dgm:cxn modelId="{BD25DEC1-4484-4D93-9CF4-1A489AD417E6}" type="presParOf" srcId="{C27CB4A0-9703-42D8-9BE7-5BFEF98B8D27}" destId="{A951BC8F-788B-4965-852E-A96D2C25C491}" srcOrd="1" destOrd="0" presId="urn:microsoft.com/office/officeart/2018/2/layout/IconVerticalSolidList"/>
    <dgm:cxn modelId="{556AAC75-0619-4FAB-A836-120F39D2BAB3}" type="presParOf" srcId="{C27CB4A0-9703-42D8-9BE7-5BFEF98B8D27}" destId="{944B0A59-6F41-4AE1-857E-093BB1CF9A58}" srcOrd="2" destOrd="0" presId="urn:microsoft.com/office/officeart/2018/2/layout/IconVerticalSolidList"/>
    <dgm:cxn modelId="{CBF3CB3A-0BEC-4E07-8347-728194AFDA67}" type="presParOf" srcId="{C27CB4A0-9703-42D8-9BE7-5BFEF98B8D27}" destId="{9DB70BB9-96E4-42A3-AECA-080996E7478F}" srcOrd="3" destOrd="0" presId="urn:microsoft.com/office/officeart/2018/2/layout/IconVerticalSolidList"/>
    <dgm:cxn modelId="{F0E3BE6A-7BFA-4CC1-8DC8-C0A5390961F6}" type="presParOf" srcId="{C27CB4A0-9703-42D8-9BE7-5BFEF98B8D27}" destId="{A066499A-9F0A-446E-96C2-6510DA56F1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AA3B5-0AC0-4352-9766-194FD9DCC4C9}">
      <dsp:nvSpPr>
        <dsp:cNvPr id="0" name=""/>
        <dsp:cNvSpPr/>
      </dsp:nvSpPr>
      <dsp:spPr>
        <a:xfrm>
          <a:off x="0" y="23747"/>
          <a:ext cx="4973052" cy="2808000"/>
        </a:xfrm>
        <a:prstGeom prst="rightArrow">
          <a:avLst/>
        </a:prstGeom>
        <a:gradFill rotWithShape="0">
          <a:gsLst>
            <a:gs pos="0">
              <a:schemeClr val="accent4">
                <a:shade val="50000"/>
                <a:hueOff val="0"/>
                <a:satOff val="0"/>
                <a:lumOff val="0"/>
                <a:alphaOff val="0"/>
                <a:satMod val="103000"/>
                <a:lumMod val="102000"/>
                <a:tint val="94000"/>
              </a:schemeClr>
            </a:gs>
            <a:gs pos="50000">
              <a:schemeClr val="accent4">
                <a:shade val="50000"/>
                <a:hueOff val="0"/>
                <a:satOff val="0"/>
                <a:lumOff val="0"/>
                <a:alphaOff val="0"/>
                <a:satMod val="110000"/>
                <a:lumMod val="100000"/>
                <a:shade val="100000"/>
              </a:schemeClr>
            </a:gs>
            <a:gs pos="100000">
              <a:schemeClr val="accent4">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1990158-252B-4F3F-826E-9CB3D23B3136}">
      <dsp:nvSpPr>
        <dsp:cNvPr id="0" name=""/>
        <dsp:cNvSpPr/>
      </dsp:nvSpPr>
      <dsp:spPr>
        <a:xfrm>
          <a:off x="401146" y="725747"/>
          <a:ext cx="4074600" cy="14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96240" rIns="0" bIns="396240" numCol="1" spcCol="1270" anchor="ctr" anchorCtr="0">
          <a:noAutofit/>
        </a:bodyPr>
        <a:lstStyle/>
        <a:p>
          <a:pPr marL="0" lvl="0" indent="0" algn="ctr" defTabSz="1733550" rtl="0">
            <a:lnSpc>
              <a:spcPct val="90000"/>
            </a:lnSpc>
            <a:spcBef>
              <a:spcPct val="0"/>
            </a:spcBef>
            <a:spcAft>
              <a:spcPct val="35000"/>
            </a:spcAft>
            <a:buNone/>
          </a:pPr>
          <a:endParaRPr lang="en-US" sz="3900" kern="1200"/>
        </a:p>
      </dsp:txBody>
      <dsp:txXfrm>
        <a:off x="401146" y="725747"/>
        <a:ext cx="4074600" cy="140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CA9E4-8076-4BBE-8BF1-C80DD7B25869}">
      <dsp:nvSpPr>
        <dsp:cNvPr id="0" name=""/>
        <dsp:cNvSpPr/>
      </dsp:nvSpPr>
      <dsp:spPr>
        <a:xfrm>
          <a:off x="0" y="815274"/>
          <a:ext cx="6032178" cy="1505122"/>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636DC06-3C26-411F-B5F7-A4BE80012B10}">
      <dsp:nvSpPr>
        <dsp:cNvPr id="0" name=""/>
        <dsp:cNvSpPr/>
      </dsp:nvSpPr>
      <dsp:spPr>
        <a:xfrm>
          <a:off x="455299" y="1153927"/>
          <a:ext cx="827817" cy="827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6DFBC54-B913-4480-842C-4489BE6E4BBC}">
      <dsp:nvSpPr>
        <dsp:cNvPr id="0" name=""/>
        <dsp:cNvSpPr/>
      </dsp:nvSpPr>
      <dsp:spPr>
        <a:xfrm>
          <a:off x="1738416" y="815274"/>
          <a:ext cx="2714480"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1111250">
            <a:lnSpc>
              <a:spcPct val="100000"/>
            </a:lnSpc>
            <a:spcBef>
              <a:spcPct val="0"/>
            </a:spcBef>
            <a:spcAft>
              <a:spcPct val="35000"/>
            </a:spcAft>
            <a:buNone/>
          </a:pPr>
          <a:r>
            <a:rPr lang="en-US" sz="2500" b="1" kern="1200"/>
            <a:t>Tools</a:t>
          </a:r>
          <a:endParaRPr lang="en-US" sz="2500" kern="1200"/>
        </a:p>
      </dsp:txBody>
      <dsp:txXfrm>
        <a:off x="1738416" y="815274"/>
        <a:ext cx="2714480" cy="1505122"/>
      </dsp:txXfrm>
    </dsp:sp>
    <dsp:sp modelId="{51AB90B3-746F-4051-BE0C-A440FCF88304}">
      <dsp:nvSpPr>
        <dsp:cNvPr id="0" name=""/>
        <dsp:cNvSpPr/>
      </dsp:nvSpPr>
      <dsp:spPr>
        <a:xfrm>
          <a:off x="4452897" y="815274"/>
          <a:ext cx="1579281"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533400">
            <a:lnSpc>
              <a:spcPct val="100000"/>
            </a:lnSpc>
            <a:spcBef>
              <a:spcPct val="0"/>
            </a:spcBef>
            <a:spcAft>
              <a:spcPct val="35000"/>
            </a:spcAft>
            <a:buNone/>
          </a:pPr>
          <a:r>
            <a:rPr lang="en-US" sz="1200" kern="1200"/>
            <a:t>Google Collab</a:t>
          </a:r>
        </a:p>
      </dsp:txBody>
      <dsp:txXfrm>
        <a:off x="4452897" y="815274"/>
        <a:ext cx="1579281" cy="1505122"/>
      </dsp:txXfrm>
    </dsp:sp>
    <dsp:sp modelId="{FA995C59-7B20-44FF-AED6-2260051B33F8}">
      <dsp:nvSpPr>
        <dsp:cNvPr id="0" name=""/>
        <dsp:cNvSpPr/>
      </dsp:nvSpPr>
      <dsp:spPr>
        <a:xfrm>
          <a:off x="0" y="2696678"/>
          <a:ext cx="6032178" cy="1505122"/>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51BC8F-788B-4965-852E-A96D2C25C491}">
      <dsp:nvSpPr>
        <dsp:cNvPr id="0" name=""/>
        <dsp:cNvSpPr/>
      </dsp:nvSpPr>
      <dsp:spPr>
        <a:xfrm>
          <a:off x="455299" y="3035330"/>
          <a:ext cx="827817" cy="827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DB70BB9-96E4-42A3-AECA-080996E7478F}">
      <dsp:nvSpPr>
        <dsp:cNvPr id="0" name=""/>
        <dsp:cNvSpPr/>
      </dsp:nvSpPr>
      <dsp:spPr>
        <a:xfrm>
          <a:off x="1738416" y="2696678"/>
          <a:ext cx="2714480"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1111250">
            <a:lnSpc>
              <a:spcPct val="100000"/>
            </a:lnSpc>
            <a:spcBef>
              <a:spcPct val="0"/>
            </a:spcBef>
            <a:spcAft>
              <a:spcPct val="35000"/>
            </a:spcAft>
            <a:buNone/>
          </a:pPr>
          <a:r>
            <a:rPr lang="en-US" sz="2500" b="1" kern="1200"/>
            <a:t>Library</a:t>
          </a:r>
          <a:endParaRPr lang="en-US" sz="2500" kern="1200"/>
        </a:p>
      </dsp:txBody>
      <dsp:txXfrm>
        <a:off x="1738416" y="2696678"/>
        <a:ext cx="2714480" cy="1505122"/>
      </dsp:txXfrm>
    </dsp:sp>
    <dsp:sp modelId="{A066499A-9F0A-446E-96C2-6510DA56F13D}">
      <dsp:nvSpPr>
        <dsp:cNvPr id="0" name=""/>
        <dsp:cNvSpPr/>
      </dsp:nvSpPr>
      <dsp:spPr>
        <a:xfrm>
          <a:off x="4452897" y="2696678"/>
          <a:ext cx="1579281"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533400">
            <a:lnSpc>
              <a:spcPct val="100000"/>
            </a:lnSpc>
            <a:spcBef>
              <a:spcPct val="0"/>
            </a:spcBef>
            <a:spcAft>
              <a:spcPct val="35000"/>
            </a:spcAft>
            <a:buNone/>
          </a:pPr>
          <a:r>
            <a:rPr lang="en-US" sz="1200" kern="1200"/>
            <a:t>Numpy</a:t>
          </a:r>
        </a:p>
        <a:p>
          <a:pPr marL="0" lvl="0" indent="0" algn="l" defTabSz="533400">
            <a:lnSpc>
              <a:spcPct val="100000"/>
            </a:lnSpc>
            <a:spcBef>
              <a:spcPct val="0"/>
            </a:spcBef>
            <a:spcAft>
              <a:spcPct val="35000"/>
            </a:spcAft>
            <a:buNone/>
          </a:pPr>
          <a:r>
            <a:rPr lang="en-US" sz="1200" kern="1200"/>
            <a:t>Pandas</a:t>
          </a:r>
        </a:p>
        <a:p>
          <a:pPr marL="0" lvl="0" indent="0" algn="l" defTabSz="533400">
            <a:lnSpc>
              <a:spcPct val="100000"/>
            </a:lnSpc>
            <a:spcBef>
              <a:spcPct val="0"/>
            </a:spcBef>
            <a:spcAft>
              <a:spcPct val="35000"/>
            </a:spcAft>
            <a:buNone/>
          </a:pPr>
          <a:r>
            <a:rPr lang="en-US" sz="1200" kern="1200"/>
            <a:t>Sklearn</a:t>
          </a:r>
        </a:p>
        <a:p>
          <a:pPr marL="114300" lvl="1" indent="-114300" algn="l" defTabSz="533400">
            <a:lnSpc>
              <a:spcPct val="90000"/>
            </a:lnSpc>
            <a:spcBef>
              <a:spcPct val="0"/>
            </a:spcBef>
            <a:spcAft>
              <a:spcPct val="15000"/>
            </a:spcAft>
            <a:buChar char="•"/>
          </a:pPr>
          <a:r>
            <a:rPr lang="en-US" sz="1200" kern="1200"/>
            <a:t>TfidfVectorizer</a:t>
          </a:r>
        </a:p>
        <a:p>
          <a:pPr marL="114300" lvl="1" indent="-114300" algn="l" defTabSz="533400">
            <a:lnSpc>
              <a:spcPct val="90000"/>
            </a:lnSpc>
            <a:spcBef>
              <a:spcPct val="0"/>
            </a:spcBef>
            <a:spcAft>
              <a:spcPct val="15000"/>
            </a:spcAft>
            <a:buChar char="•"/>
          </a:pPr>
          <a:r>
            <a:rPr lang="en-US" sz="1200" kern="1200"/>
            <a:t>cosine_similarity</a:t>
          </a:r>
        </a:p>
      </dsp:txBody>
      <dsp:txXfrm>
        <a:off x="4452897" y="2696678"/>
        <a:ext cx="1579281" cy="15051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924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90283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0435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509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540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563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12079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9713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6295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963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4/29/2021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548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4/29/2021</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3857661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78" r:id="rId6"/>
    <p:sldLayoutId id="2147483774" r:id="rId7"/>
    <p:sldLayoutId id="2147483775" r:id="rId8"/>
    <p:sldLayoutId id="2147483776" r:id="rId9"/>
    <p:sldLayoutId id="2147483777" r:id="rId10"/>
    <p:sldLayoutId id="214748377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Free stock photo of audio, e-guitars, guitars">
            <a:extLst>
              <a:ext uri="{FF2B5EF4-FFF2-40B4-BE49-F238E27FC236}">
                <a16:creationId xmlns:a16="http://schemas.microsoft.com/office/drawing/2014/main" id="{B34A51CF-740A-42E5-8502-61D02CE09DDE}"/>
              </a:ext>
            </a:extLst>
          </p:cNvPr>
          <p:cNvPicPr>
            <a:picLocks noChangeAspect="1"/>
          </p:cNvPicPr>
          <p:nvPr/>
        </p:nvPicPr>
        <p:blipFill rotWithShape="1">
          <a:blip r:embed="rId2">
            <a:alphaModFix amt="70000"/>
          </a:blip>
          <a:srcRect t="15726" r="-1" b="-1"/>
          <a:stretch/>
        </p:blipFill>
        <p:spPr>
          <a:xfrm>
            <a:off x="20" y="10037"/>
            <a:ext cx="12188932" cy="6856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4"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2"/>
              <a:chOff x="4114800" y="1423987"/>
              <a:chExt cx="3961542" cy="4007547"/>
            </a:xfrm>
            <a:noFill/>
          </p:grpSpPr>
          <p:sp>
            <p:nvSpPr>
              <p:cNvPr id="27" name="Freeform: Shape 26">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5"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7"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8" name="Freeform: Shape 37">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40"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51" name="Freeform: Shape 50">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41" name="Freeform: Shape 40">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p:cNvSpPr>
            <a:spLocks noGrp="1"/>
          </p:cNvSpPr>
          <p:nvPr>
            <p:ph type="ctrTitle"/>
          </p:nvPr>
        </p:nvSpPr>
        <p:spPr>
          <a:xfrm>
            <a:off x="995172" y="334231"/>
            <a:ext cx="10191942" cy="1645656"/>
          </a:xfrm>
        </p:spPr>
        <p:txBody>
          <a:bodyPr>
            <a:noAutofit/>
          </a:bodyPr>
          <a:lstStyle/>
          <a:p>
            <a:r>
              <a:rPr lang="en-US" sz="5400" b="1">
                <a:solidFill>
                  <a:srgbClr val="000000"/>
                </a:solidFill>
                <a:latin typeface="Vivaldi"/>
                <a:cs typeface="Calibri Light"/>
              </a:rPr>
              <a:t>Music Recommendation System using Cosine Similarity </a:t>
            </a:r>
            <a:endParaRPr lang="en-US" sz="5400" b="1">
              <a:solidFill>
                <a:srgbClr val="000000"/>
              </a:solidFill>
              <a:latin typeface="Vivaldi"/>
            </a:endParaRPr>
          </a:p>
        </p:txBody>
      </p:sp>
      <p:sp>
        <p:nvSpPr>
          <p:cNvPr id="3" name="Subtitle 2"/>
          <p:cNvSpPr>
            <a:spLocks noGrp="1"/>
          </p:cNvSpPr>
          <p:nvPr>
            <p:ph type="subTitle" idx="1"/>
          </p:nvPr>
        </p:nvSpPr>
        <p:spPr>
          <a:xfrm>
            <a:off x="153045" y="2446374"/>
            <a:ext cx="11990294" cy="469669"/>
          </a:xfrm>
        </p:spPr>
        <p:txBody>
          <a:bodyPr vert="horz" lIns="91440" tIns="45720" rIns="91440" bIns="45720" rtlCol="0" anchor="t">
            <a:normAutofit/>
          </a:bodyPr>
          <a:lstStyle/>
          <a:p>
            <a:r>
              <a:rPr lang="en-US" b="1">
                <a:solidFill>
                  <a:srgbClr val="262626"/>
                </a:solidFill>
              </a:rPr>
              <a:t>Parva V. Barbhaya – Rachit H. Mehta – Vishant K. Mehta – Abhishek N. Potdar</a:t>
            </a:r>
          </a:p>
        </p:txBody>
      </p:sp>
      <p:sp>
        <p:nvSpPr>
          <p:cNvPr id="5" name="TextBox 4">
            <a:extLst>
              <a:ext uri="{FF2B5EF4-FFF2-40B4-BE49-F238E27FC236}">
                <a16:creationId xmlns:a16="http://schemas.microsoft.com/office/drawing/2014/main" id="{F3BE9460-D96A-4080-8554-5991D657D324}"/>
              </a:ext>
            </a:extLst>
          </p:cNvPr>
          <p:cNvSpPr txBox="1"/>
          <p:nvPr/>
        </p:nvSpPr>
        <p:spPr>
          <a:xfrm>
            <a:off x="984585" y="2969795"/>
            <a:ext cx="10313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62626"/>
                </a:solidFill>
              </a:rPr>
              <a:t>           1814004                            1814037                            1814038                               1814048</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grpSp>
        <p:nvGrpSpPr>
          <p:cNvPr id="2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6" descr="A picture containing dark&#10;&#10;Description automatically generated">
            <a:extLst>
              <a:ext uri="{FF2B5EF4-FFF2-40B4-BE49-F238E27FC236}">
                <a16:creationId xmlns:a16="http://schemas.microsoft.com/office/drawing/2014/main" id="{F7F36B31-74EA-4A5B-B8A6-003B8BA31916}"/>
              </a:ext>
            </a:extLst>
          </p:cNvPr>
          <p:cNvPicPr>
            <a:picLocks noChangeAspect="1"/>
          </p:cNvPicPr>
          <p:nvPr/>
        </p:nvPicPr>
        <p:blipFill>
          <a:blip r:embed="rId2"/>
          <a:stretch>
            <a:fillRect/>
          </a:stretch>
        </p:blipFill>
        <p:spPr>
          <a:xfrm>
            <a:off x="6996" y="-5378"/>
            <a:ext cx="12192254" cy="6901627"/>
          </a:xfrm>
          <a:prstGeom prst="rect">
            <a:avLst/>
          </a:prstGeom>
        </p:spPr>
      </p:pic>
      <p:sp>
        <p:nvSpPr>
          <p:cNvPr id="3" name="Content Placeholder 2">
            <a:extLst>
              <a:ext uri="{FF2B5EF4-FFF2-40B4-BE49-F238E27FC236}">
                <a16:creationId xmlns:a16="http://schemas.microsoft.com/office/drawing/2014/main" id="{527231E8-07C5-4B7A-86E0-5D107CCF7306}"/>
              </a:ext>
            </a:extLst>
          </p:cNvPr>
          <p:cNvSpPr>
            <a:spLocks noGrp="1"/>
          </p:cNvSpPr>
          <p:nvPr>
            <p:ph idx="1"/>
          </p:nvPr>
        </p:nvSpPr>
        <p:spPr>
          <a:xfrm>
            <a:off x="5546816" y="1328117"/>
            <a:ext cx="6268145" cy="5201900"/>
          </a:xfrm>
        </p:spPr>
        <p:txBody>
          <a:bodyPr vert="horz" lIns="91440" tIns="45720" rIns="91440" bIns="45720" rtlCol="0" anchor="ctr">
            <a:normAutofit/>
          </a:bodyPr>
          <a:lstStyle/>
          <a:p>
            <a:pPr>
              <a:buClr>
                <a:srgbClr val="7162FE"/>
              </a:buClr>
              <a:buFont typeface="Arial"/>
              <a:buChar char="•"/>
            </a:pPr>
            <a:r>
              <a:rPr lang="en-GB" sz="2000" dirty="0">
                <a:solidFill>
                  <a:schemeClr val="bg1"/>
                </a:solidFill>
                <a:ea typeface="+mn-lt"/>
                <a:cs typeface="+mn-lt"/>
              </a:rPr>
              <a:t>We executed music recommendation framework in python utilizing cosine similarity that suggests tunes dependent on the lyrics.</a:t>
            </a:r>
          </a:p>
          <a:p>
            <a:pPr>
              <a:buClr>
                <a:srgbClr val="7162FE"/>
              </a:buClr>
              <a:buFont typeface="Arial"/>
              <a:buChar char="•"/>
            </a:pPr>
            <a:r>
              <a:rPr lang="en-GB" sz="2000" dirty="0">
                <a:solidFill>
                  <a:schemeClr val="bg1"/>
                </a:solidFill>
                <a:ea typeface="+mn-lt"/>
                <a:cs typeface="+mn-lt"/>
              </a:rPr>
              <a:t>Series of words are changed over into vectors that are then coordinated with the data set of melodies to suggest the most fitting tune that the user will like. </a:t>
            </a:r>
          </a:p>
          <a:p>
            <a:pPr>
              <a:buClr>
                <a:srgbClr val="7162FE"/>
              </a:buClr>
              <a:buFont typeface="Arial"/>
              <a:buChar char="•"/>
            </a:pPr>
            <a:r>
              <a:rPr lang="en-GB" sz="2000" dirty="0">
                <a:solidFill>
                  <a:schemeClr val="bg1"/>
                </a:solidFill>
                <a:ea typeface="+mn-lt"/>
                <a:cs typeface="+mn-lt"/>
              </a:rPr>
              <a:t>Cosine Similarity is more helpful for occurrences when you don't need extent to slant the outcomes. </a:t>
            </a:r>
            <a:endParaRPr lang="en-GB" sz="2000" dirty="0">
              <a:solidFill>
                <a:schemeClr val="bg1"/>
              </a:solidFill>
              <a:latin typeface="Avenir Next LT Pro"/>
              <a:ea typeface="+mn-lt"/>
              <a:cs typeface="+mn-lt"/>
            </a:endParaRPr>
          </a:p>
          <a:p>
            <a:pPr marL="228600" indent="-228600">
              <a:lnSpc>
                <a:spcPct val="110000"/>
              </a:lnSpc>
              <a:buClr>
                <a:srgbClr val="7162FE"/>
              </a:buClr>
              <a:buSzTx/>
              <a:buFont typeface="Arial"/>
              <a:buChar char="•"/>
            </a:pPr>
            <a:r>
              <a:rPr lang="en-US" sz="2000" dirty="0">
                <a:solidFill>
                  <a:schemeClr val="bg1"/>
                </a:solidFill>
                <a:latin typeface="Avenir Next LT Pro"/>
                <a:ea typeface="+mn-lt"/>
                <a:cs typeface="+mn-lt"/>
              </a:rPr>
              <a:t> We believe that this research will facilitate the development of recommendation in music specifically for English songs.</a:t>
            </a:r>
            <a:endParaRPr lang="en-GB" sz="2000" dirty="0">
              <a:solidFill>
                <a:schemeClr val="bg1"/>
              </a:solidFill>
              <a:latin typeface="Avenir Next LT Pro"/>
            </a:endParaRPr>
          </a:p>
        </p:txBody>
      </p:sp>
      <p:sp>
        <p:nvSpPr>
          <p:cNvPr id="4" name="Rectangle: Rounded Corners 3">
            <a:extLst>
              <a:ext uri="{FF2B5EF4-FFF2-40B4-BE49-F238E27FC236}">
                <a16:creationId xmlns:a16="http://schemas.microsoft.com/office/drawing/2014/main" id="{AF88D984-ABB6-4D5E-8786-3C0084E404C0}"/>
              </a:ext>
            </a:extLst>
          </p:cNvPr>
          <p:cNvSpPr/>
          <p:nvPr/>
        </p:nvSpPr>
        <p:spPr>
          <a:xfrm>
            <a:off x="7493669" y="284747"/>
            <a:ext cx="2376236" cy="772026"/>
          </a:xfrm>
          <a:prstGeom prst="roundRect">
            <a:avLst/>
          </a:prstGeom>
          <a:solidFill>
            <a:srgbClr val="C708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49C8A-6C8B-48C9-84B0-8135392CA56D}"/>
              </a:ext>
            </a:extLst>
          </p:cNvPr>
          <p:cNvSpPr>
            <a:spLocks noGrp="1"/>
          </p:cNvSpPr>
          <p:nvPr>
            <p:ph type="title"/>
          </p:nvPr>
        </p:nvSpPr>
        <p:spPr>
          <a:xfrm>
            <a:off x="7494707" y="174619"/>
            <a:ext cx="2509282" cy="987649"/>
          </a:xfrm>
        </p:spPr>
        <p:txBody>
          <a:bodyPr anchor="ctr">
            <a:normAutofit/>
          </a:bodyPr>
          <a:lstStyle/>
          <a:p>
            <a:pPr algn="ctr"/>
            <a:r>
              <a:rPr lang="en-US">
                <a:solidFill>
                  <a:srgbClr val="FFFFFF"/>
                </a:solidFill>
                <a:ea typeface="+mj-lt"/>
                <a:cs typeface="+mj-lt"/>
              </a:rPr>
              <a:t>Results </a:t>
            </a:r>
            <a:endParaRPr lang="en-GB">
              <a:solidFill>
                <a:srgbClr val="FFFFFF"/>
              </a:solidFill>
              <a:ea typeface="+mj-lt"/>
              <a:cs typeface="+mj-lt"/>
            </a:endParaRPr>
          </a:p>
        </p:txBody>
      </p:sp>
    </p:spTree>
    <p:extLst>
      <p:ext uri="{BB962C8B-B14F-4D97-AF65-F5344CB8AC3E}">
        <p14:creationId xmlns:p14="http://schemas.microsoft.com/office/powerpoint/2010/main" val="41522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A59831E-41D3-456B-9C18-337B3C7A186D}"/>
              </a:ext>
            </a:extLst>
          </p:cNvPr>
          <p:cNvPicPr>
            <a:picLocks noChangeAspect="1"/>
          </p:cNvPicPr>
          <p:nvPr/>
        </p:nvPicPr>
        <p:blipFill>
          <a:blip r:embed="rId2"/>
          <a:stretch>
            <a:fillRect/>
          </a:stretch>
        </p:blipFill>
        <p:spPr>
          <a:xfrm>
            <a:off x="2005" y="-4601"/>
            <a:ext cx="12189911" cy="6860610"/>
          </a:xfrm>
          <a:prstGeom prst="rect">
            <a:avLst/>
          </a:prstGeom>
        </p:spPr>
      </p:pic>
      <p:sp>
        <p:nvSpPr>
          <p:cNvPr id="3" name="Content Placeholder 2">
            <a:extLst>
              <a:ext uri="{FF2B5EF4-FFF2-40B4-BE49-F238E27FC236}">
                <a16:creationId xmlns:a16="http://schemas.microsoft.com/office/drawing/2014/main" id="{DCCCCF88-6397-465B-985D-1B03BC1BD72C}"/>
              </a:ext>
            </a:extLst>
          </p:cNvPr>
          <p:cNvSpPr>
            <a:spLocks noGrp="1"/>
          </p:cNvSpPr>
          <p:nvPr>
            <p:ph idx="1"/>
          </p:nvPr>
        </p:nvSpPr>
        <p:spPr>
          <a:xfrm>
            <a:off x="838200" y="2218849"/>
            <a:ext cx="10515600" cy="3488801"/>
          </a:xfrm>
        </p:spPr>
        <p:txBody>
          <a:bodyPr vert="horz" lIns="91440" tIns="45720" rIns="91440" bIns="45720" rtlCol="0" anchor="t">
            <a:normAutofit/>
          </a:bodyPr>
          <a:lstStyle/>
          <a:p>
            <a:pPr>
              <a:buFont typeface="Arial"/>
              <a:buChar char="•"/>
            </a:pPr>
            <a:r>
              <a:rPr lang="en-US" sz="2000">
                <a:solidFill>
                  <a:srgbClr val="FFFFFF"/>
                </a:solidFill>
                <a:ea typeface="+mn-lt"/>
                <a:cs typeface="+mn-lt"/>
              </a:rPr>
              <a:t>In future, the inter-cluster cosine similarity can be used for automatic evaluation. A weighted score can be assigned to each portions of lyrics (starting, middle, and end) for evaluation. </a:t>
            </a:r>
            <a:endParaRPr lang="en-GB" sz="2000">
              <a:solidFill>
                <a:srgbClr val="FFFFFF"/>
              </a:solidFill>
              <a:ea typeface="+mn-lt"/>
              <a:cs typeface="+mn-lt"/>
            </a:endParaRPr>
          </a:p>
          <a:p>
            <a:pPr>
              <a:buFont typeface="Arial"/>
              <a:buChar char="•"/>
            </a:pPr>
            <a:r>
              <a:rPr lang="en-US" sz="2000">
                <a:solidFill>
                  <a:srgbClr val="FFFFFF"/>
                </a:solidFill>
                <a:ea typeface="+mn-lt"/>
                <a:cs typeface="+mn-lt"/>
              </a:rPr>
              <a:t>The mood words from lyrics can be collected using unsupervised approach such as word embeddings and the derived mood information can be used for ranking the results of similar lyrics retrieval system. </a:t>
            </a:r>
            <a:endParaRPr lang="en-GB" sz="2000">
              <a:solidFill>
                <a:srgbClr val="FFFFFF"/>
              </a:solidFill>
              <a:ea typeface="+mn-lt"/>
              <a:cs typeface="+mn-lt"/>
            </a:endParaRPr>
          </a:p>
          <a:p>
            <a:pPr>
              <a:buFont typeface="Arial"/>
              <a:buChar char="•"/>
            </a:pPr>
            <a:r>
              <a:rPr lang="en-US" sz="2000">
                <a:solidFill>
                  <a:srgbClr val="FFFFFF"/>
                </a:solidFill>
                <a:ea typeface="+mn-lt"/>
                <a:cs typeface="+mn-lt"/>
              </a:rPr>
              <a:t>Ranking the retrieved lyrics is another important factor for recommendation system and is not considered during the evaluation of current system. It is one of the limitations of current developed system and ranking based evaluation can be implemented in future.</a:t>
            </a:r>
            <a:endParaRPr lang="en-GB" sz="2000">
              <a:solidFill>
                <a:srgbClr val="FFFFFF"/>
              </a:solidFill>
              <a:ea typeface="+mn-lt"/>
              <a:cs typeface="+mn-lt"/>
            </a:endParaRPr>
          </a:p>
        </p:txBody>
      </p:sp>
      <p:sp>
        <p:nvSpPr>
          <p:cNvPr id="5" name="Speech Bubble: Rectangle with Corners Rounded 4">
            <a:extLst>
              <a:ext uri="{FF2B5EF4-FFF2-40B4-BE49-F238E27FC236}">
                <a16:creationId xmlns:a16="http://schemas.microsoft.com/office/drawing/2014/main" id="{A953AEF6-41D4-4030-8E70-8D2A468FD01A}"/>
              </a:ext>
            </a:extLst>
          </p:cNvPr>
          <p:cNvSpPr/>
          <p:nvPr/>
        </p:nvSpPr>
        <p:spPr>
          <a:xfrm>
            <a:off x="4313127" y="304320"/>
            <a:ext cx="3569916" cy="855944"/>
          </a:xfrm>
          <a:prstGeom prst="wedgeRoundRectCallout">
            <a:avLst/>
          </a:prstGeom>
          <a:solidFill>
            <a:srgbClr val="8C8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0A5B2-CC97-4ECA-8209-6087F4CB60D4}"/>
              </a:ext>
            </a:extLst>
          </p:cNvPr>
          <p:cNvSpPr>
            <a:spLocks noGrp="1"/>
          </p:cNvSpPr>
          <p:nvPr>
            <p:ph type="title"/>
          </p:nvPr>
        </p:nvSpPr>
        <p:spPr>
          <a:xfrm>
            <a:off x="838200" y="302495"/>
            <a:ext cx="10515600" cy="782768"/>
          </a:xfrm>
        </p:spPr>
        <p:txBody>
          <a:bodyPr/>
          <a:lstStyle/>
          <a:p>
            <a:pPr algn="ctr"/>
            <a:r>
              <a:rPr lang="en-GB">
                <a:solidFill>
                  <a:srgbClr val="000000"/>
                </a:solidFill>
                <a:cs typeface="Posterama"/>
              </a:rPr>
              <a:t>Future Work</a:t>
            </a:r>
          </a:p>
        </p:txBody>
      </p:sp>
    </p:spTree>
    <p:extLst>
      <p:ext uri="{BB962C8B-B14F-4D97-AF65-F5344CB8AC3E}">
        <p14:creationId xmlns:p14="http://schemas.microsoft.com/office/powerpoint/2010/main" val="219481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9473DBD-23B7-4AB6-A594-E3540C2F17B5}"/>
              </a:ext>
            </a:extLst>
          </p:cNvPr>
          <p:cNvPicPr>
            <a:picLocks noChangeAspect="1"/>
          </p:cNvPicPr>
          <p:nvPr/>
        </p:nvPicPr>
        <p:blipFill>
          <a:blip r:embed="rId2"/>
          <a:stretch>
            <a:fillRect/>
          </a:stretch>
        </p:blipFill>
        <p:spPr>
          <a:xfrm>
            <a:off x="-4175" y="-1697"/>
            <a:ext cx="12242103" cy="6861394"/>
          </a:xfrm>
          <a:prstGeom prst="rect">
            <a:avLst/>
          </a:prstGeom>
        </p:spPr>
      </p:pic>
      <p:sp>
        <p:nvSpPr>
          <p:cNvPr id="3" name="Content Placeholder 2">
            <a:extLst>
              <a:ext uri="{FF2B5EF4-FFF2-40B4-BE49-F238E27FC236}">
                <a16:creationId xmlns:a16="http://schemas.microsoft.com/office/drawing/2014/main" id="{C43E7EB9-7550-4EB4-A980-CC0A7DF2BED8}"/>
              </a:ext>
            </a:extLst>
          </p:cNvPr>
          <p:cNvSpPr>
            <a:spLocks noGrp="1"/>
          </p:cNvSpPr>
          <p:nvPr>
            <p:ph idx="1"/>
          </p:nvPr>
        </p:nvSpPr>
        <p:spPr>
          <a:xfrm>
            <a:off x="193631" y="1710666"/>
            <a:ext cx="7989518" cy="4682214"/>
          </a:xfrm>
        </p:spPr>
        <p:txBody>
          <a:bodyPr vert="horz" lIns="91440" tIns="45720" rIns="91440" bIns="45720" rtlCol="0" anchor="t">
            <a:noAutofit/>
          </a:bodyPr>
          <a:lstStyle/>
          <a:p>
            <a:r>
              <a:rPr lang="en-US" sz="1400">
                <a:solidFill>
                  <a:srgbClr val="FFFFFF"/>
                </a:solidFill>
                <a:ea typeface="+mn-lt"/>
                <a:cs typeface="+mn-lt"/>
              </a:rPr>
              <a:t>S Bandyopadhyay, D S Sharma and R Sangal, “Retrieving Similar Lyrics for Music Recommendation System” (2017), Proc. of the 14th Intl. Conference on Natural Language Processing, pages 290–297.</a:t>
            </a:r>
          </a:p>
          <a:p>
            <a:r>
              <a:rPr lang="en-US" sz="1400">
                <a:solidFill>
                  <a:srgbClr val="FFFFFF"/>
                </a:solidFill>
                <a:ea typeface="+mn-lt"/>
                <a:cs typeface="+mn-lt"/>
              </a:rPr>
              <a:t>Maturu, Srikanth, "Application of Cosine Similarity in Bioinformatics" (2018). Computer Science and Engineering: Theses, Dissertations, and Student Research. 153 </a:t>
            </a:r>
          </a:p>
          <a:p>
            <a:r>
              <a:rPr lang="en-US" sz="1400">
                <a:solidFill>
                  <a:srgbClr val="FFFFFF"/>
                </a:solidFill>
                <a:ea typeface="+mn-lt"/>
                <a:cs typeface="+mn-lt"/>
              </a:rPr>
              <a:t>Harika Abburi, Eswar S. A. </a:t>
            </a:r>
            <a:r>
              <a:rPr lang="en-US" sz="1400" err="1">
                <a:solidFill>
                  <a:srgbClr val="FFFFFF"/>
                </a:solidFill>
                <a:ea typeface="+mn-lt"/>
                <a:cs typeface="+mn-lt"/>
              </a:rPr>
              <a:t>Akkireddy</a:t>
            </a:r>
            <a:r>
              <a:rPr lang="en-US" sz="1400">
                <a:solidFill>
                  <a:srgbClr val="FFFFFF"/>
                </a:solidFill>
                <a:ea typeface="+mn-lt"/>
                <a:cs typeface="+mn-lt"/>
              </a:rPr>
              <a:t>, Suryakanth </a:t>
            </a:r>
            <a:r>
              <a:rPr lang="en-US" sz="1400" err="1">
                <a:solidFill>
                  <a:srgbClr val="FFFFFF"/>
                </a:solidFill>
                <a:ea typeface="+mn-lt"/>
                <a:cs typeface="+mn-lt"/>
              </a:rPr>
              <a:t>Gangashetti</a:t>
            </a:r>
            <a:r>
              <a:rPr lang="en-US" sz="1400">
                <a:solidFill>
                  <a:srgbClr val="FFFFFF"/>
                </a:solidFill>
                <a:ea typeface="+mn-lt"/>
                <a:cs typeface="+mn-lt"/>
              </a:rPr>
              <a:t>, and Radhika Mamidi. 2016. Multimodal sentiment analysis of </a:t>
            </a:r>
            <a:r>
              <a:rPr lang="en-US" sz="1400" err="1">
                <a:solidFill>
                  <a:srgbClr val="FFFFFF"/>
                </a:solidFill>
                <a:ea typeface="+mn-lt"/>
                <a:cs typeface="+mn-lt"/>
              </a:rPr>
              <a:t>telugu</a:t>
            </a:r>
            <a:r>
              <a:rPr lang="en-US" sz="1400">
                <a:solidFill>
                  <a:srgbClr val="FFFFFF"/>
                </a:solidFill>
                <a:ea typeface="+mn-lt"/>
                <a:cs typeface="+mn-lt"/>
              </a:rPr>
              <a:t> songs. In Proceedings of the 4th Workshop on Sentiment Analysis where AI meets Psychology (SAAIP 2016), pages 48–52. </a:t>
            </a:r>
          </a:p>
          <a:p>
            <a:r>
              <a:rPr lang="en-US" sz="1400">
                <a:solidFill>
                  <a:srgbClr val="FFFFFF"/>
                </a:solidFill>
                <a:ea typeface="+mn-lt"/>
                <a:cs typeface="+mn-lt"/>
              </a:rPr>
              <a:t> Jayson Beaster-Jones and Natalie Sarrazin. 2016. Music in Contemporary Indian Film: Memory, Voice, Identity. Taylor &amp; Francis.</a:t>
            </a:r>
          </a:p>
          <a:p>
            <a:r>
              <a:rPr lang="en-US" sz="1400">
                <a:solidFill>
                  <a:srgbClr val="FFFFFF"/>
                </a:solidFill>
                <a:ea typeface="+mn-lt"/>
                <a:cs typeface="+mn-lt"/>
              </a:rPr>
              <a:t>James Davidson, Benjamin Liebald, Junning Liu, Palash Nandy, Taylor Van Vleet, et al. 2010. The </a:t>
            </a:r>
            <a:r>
              <a:rPr lang="en-US" sz="1400" err="1">
                <a:solidFill>
                  <a:srgbClr val="FFFFFF"/>
                </a:solidFill>
                <a:ea typeface="+mn-lt"/>
                <a:cs typeface="+mn-lt"/>
              </a:rPr>
              <a:t>youtube</a:t>
            </a:r>
            <a:r>
              <a:rPr lang="en-US" sz="1400">
                <a:solidFill>
                  <a:srgbClr val="FFFFFF"/>
                </a:solidFill>
                <a:ea typeface="+mn-lt"/>
                <a:cs typeface="+mn-lt"/>
              </a:rPr>
              <a:t> video recommendation system. In Proceedings of the fourth ACM conference on Recommender systems, pages 293–296. ACM. </a:t>
            </a:r>
          </a:p>
          <a:p>
            <a:r>
              <a:rPr lang="en-US" sz="1400">
                <a:solidFill>
                  <a:srgbClr val="FFFFFF"/>
                </a:solidFill>
                <a:ea typeface="+mn-lt"/>
                <a:cs typeface="+mn-lt"/>
              </a:rPr>
              <a:t>Yong Han, Li Min, Yu Zou, Zhongyuan Han, Song Li, </a:t>
            </a:r>
            <a:r>
              <a:rPr lang="en-US" sz="1400" err="1">
                <a:solidFill>
                  <a:srgbClr val="FFFFFF"/>
                </a:solidFill>
                <a:ea typeface="+mn-lt"/>
                <a:cs typeface="+mn-lt"/>
              </a:rPr>
              <a:t>Leilei</a:t>
            </a:r>
            <a:r>
              <a:rPr lang="en-US" sz="1400">
                <a:solidFill>
                  <a:srgbClr val="FFFFFF"/>
                </a:solidFill>
                <a:ea typeface="+mn-lt"/>
                <a:cs typeface="+mn-lt"/>
              </a:rPr>
              <a:t> Kong, </a:t>
            </a:r>
            <a:r>
              <a:rPr lang="en-US" sz="1400" err="1">
                <a:solidFill>
                  <a:srgbClr val="FFFFFF"/>
                </a:solidFill>
                <a:ea typeface="+mn-lt"/>
                <a:cs typeface="+mn-lt"/>
              </a:rPr>
              <a:t>Haoliang</a:t>
            </a:r>
            <a:r>
              <a:rPr lang="en-US" sz="1400">
                <a:solidFill>
                  <a:srgbClr val="FFFFFF"/>
                </a:solidFill>
                <a:ea typeface="+mn-lt"/>
                <a:cs typeface="+mn-lt"/>
              </a:rPr>
              <a:t> Qi, Wenhao Qiao, Shuo Cui, and Hong Deng. 2015. </a:t>
            </a:r>
            <a:r>
              <a:rPr lang="en-US" sz="1400" err="1">
                <a:solidFill>
                  <a:srgbClr val="FFFFFF"/>
                </a:solidFill>
                <a:ea typeface="+mn-lt"/>
                <a:cs typeface="+mn-lt"/>
              </a:rPr>
              <a:t>Lrc</a:t>
            </a:r>
            <a:r>
              <a:rPr lang="en-US" sz="1400">
                <a:solidFill>
                  <a:srgbClr val="FFFFFF"/>
                </a:solidFill>
                <a:ea typeface="+mn-lt"/>
                <a:cs typeface="+mn-lt"/>
              </a:rPr>
              <a:t> </a:t>
            </a:r>
            <a:r>
              <a:rPr lang="en-US" sz="1400" err="1">
                <a:solidFill>
                  <a:srgbClr val="FFFFFF"/>
                </a:solidFill>
                <a:ea typeface="+mn-lt"/>
                <a:cs typeface="+mn-lt"/>
              </a:rPr>
              <a:t>sousou</a:t>
            </a:r>
            <a:r>
              <a:rPr lang="en-US" sz="1400">
                <a:solidFill>
                  <a:srgbClr val="FFFFFF"/>
                </a:solidFill>
                <a:ea typeface="+mn-lt"/>
                <a:cs typeface="+mn-lt"/>
              </a:rPr>
              <a:t>: A lyrics retrieval system. In Proceedings of the International Conference of Young Computer Scientists, Engineers and Educators, pages 464–467. Springer. </a:t>
            </a:r>
          </a:p>
          <a:p>
            <a:endParaRPr lang="en-GB" sz="1400">
              <a:solidFill>
                <a:srgbClr val="FFFFFF"/>
              </a:solidFill>
            </a:endParaRPr>
          </a:p>
        </p:txBody>
      </p:sp>
      <p:sp>
        <p:nvSpPr>
          <p:cNvPr id="13" name="Rectangle: Rounded Corners 12">
            <a:extLst>
              <a:ext uri="{FF2B5EF4-FFF2-40B4-BE49-F238E27FC236}">
                <a16:creationId xmlns:a16="http://schemas.microsoft.com/office/drawing/2014/main" id="{32541BF3-FBDC-4EE5-8E50-B3B9350CF19A}"/>
              </a:ext>
            </a:extLst>
          </p:cNvPr>
          <p:cNvSpPr/>
          <p:nvPr/>
        </p:nvSpPr>
        <p:spPr>
          <a:xfrm>
            <a:off x="4438799" y="362622"/>
            <a:ext cx="3319396" cy="960328"/>
          </a:xfrm>
          <a:prstGeom prst="roundRect">
            <a:avLst/>
          </a:prstGeom>
          <a:solidFill>
            <a:srgbClr val="D4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C9A62-90DF-4922-B961-432D4B46DD3D}"/>
              </a:ext>
            </a:extLst>
          </p:cNvPr>
          <p:cNvSpPr>
            <a:spLocks noGrp="1"/>
          </p:cNvSpPr>
          <p:nvPr>
            <p:ph type="title"/>
          </p:nvPr>
        </p:nvSpPr>
        <p:spPr>
          <a:xfrm>
            <a:off x="4533790" y="355099"/>
            <a:ext cx="3125244" cy="970659"/>
          </a:xfrm>
        </p:spPr>
        <p:txBody>
          <a:bodyPr/>
          <a:lstStyle/>
          <a:p>
            <a:r>
              <a:rPr lang="en-GB">
                <a:solidFill>
                  <a:srgbClr val="2B2727"/>
                </a:solidFill>
                <a:cs typeface="Posterama"/>
              </a:rPr>
              <a:t>References</a:t>
            </a:r>
          </a:p>
        </p:txBody>
      </p:sp>
    </p:spTree>
    <p:extLst>
      <p:ext uri="{BB962C8B-B14F-4D97-AF65-F5344CB8AC3E}">
        <p14:creationId xmlns:p14="http://schemas.microsoft.com/office/powerpoint/2010/main" val="130437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6" name="Freeform: Shape 11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8" name="Freeform: Shape 11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0" name="Freeform: Shape 11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 name="Freeform: Shape 12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6" name="Freeform: Shape 12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7" name="Freeform: Shape 12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3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6"/>
            <a:chOff x="4114800" y="1423987"/>
            <a:chExt cx="3961542" cy="4007547"/>
          </a:xfrm>
          <a:noFill/>
        </p:grpSpPr>
        <p:sp>
          <p:nvSpPr>
            <p:cNvPr id="132" name="Freeform: Shape 13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5" name="Freeform: Shape 13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6" name="Freeform: Shape 13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7" name="Freeform: Shape 13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0" name="Rectangle 13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2" name="Rectangle 14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Content Placeholder 4" descr="Free illustration: Music, Treble Clef, Clef, Tonkunst - Free Image on ...">
            <a:extLst>
              <a:ext uri="{FF2B5EF4-FFF2-40B4-BE49-F238E27FC236}">
                <a16:creationId xmlns:a16="http://schemas.microsoft.com/office/drawing/2014/main" id="{78BAAD92-31A0-4100-8B36-3102D10ACE36}"/>
              </a:ext>
            </a:extLst>
          </p:cNvPr>
          <p:cNvPicPr>
            <a:picLocks noGrp="1" noChangeAspect="1"/>
          </p:cNvPicPr>
          <p:nvPr>
            <p:ph idx="1"/>
          </p:nvPr>
        </p:nvPicPr>
        <p:blipFill rotWithShape="1">
          <a:blip r:embed="rId2"/>
          <a:srcRect l="10465" r="10465"/>
          <a:stretch/>
        </p:blipFill>
        <p:spPr>
          <a:xfrm>
            <a:off x="-7357" y="-5665"/>
            <a:ext cx="12188932" cy="6856614"/>
          </a:xfrm>
          <a:prstGeom prst="rect">
            <a:avLst/>
          </a:prstGeom>
        </p:spPr>
      </p:pic>
      <p:sp>
        <p:nvSpPr>
          <p:cNvPr id="144" name="Rectangle 143">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D1F7D-AAC7-4E33-9F46-1CA134EEE41F}"/>
              </a:ext>
            </a:extLst>
          </p:cNvPr>
          <p:cNvSpPr>
            <a:spLocks noGrp="1"/>
          </p:cNvSpPr>
          <p:nvPr>
            <p:ph type="title"/>
          </p:nvPr>
        </p:nvSpPr>
        <p:spPr>
          <a:xfrm>
            <a:off x="5959302" y="2581037"/>
            <a:ext cx="5286171" cy="1520366"/>
          </a:xfrm>
        </p:spPr>
        <p:txBody>
          <a:bodyPr vert="horz" lIns="91440" tIns="45720" rIns="91440" bIns="45720" rtlCol="0" anchor="b">
            <a:normAutofit/>
          </a:bodyPr>
          <a:lstStyle/>
          <a:p>
            <a:r>
              <a:rPr lang="en-US" sz="8000" kern="1200">
                <a:solidFill>
                  <a:srgbClr val="FFFFFF"/>
                </a:solidFill>
                <a:latin typeface="Vivaldi"/>
              </a:rPr>
              <a:t>Thank You</a:t>
            </a:r>
            <a:endParaRPr lang="en-US" sz="8000" kern="1200">
              <a:solidFill>
                <a:srgbClr val="FFFFFF"/>
              </a:solidFill>
              <a:latin typeface="Vivaldi"/>
              <a:cs typeface="Posterama"/>
            </a:endParaRPr>
          </a:p>
        </p:txBody>
      </p:sp>
      <p:grpSp>
        <p:nvGrpSpPr>
          <p:cNvPr id="146"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7" name="Freeform: Shape 14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48" name="Freeform: Shape 14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155"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158" name="Freeform: Shape 1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7" name="Freeform: Shape 1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2694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8" name="Rectangle 7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0" name="Rectangle 7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3" name="Freeform: Shape 8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grpSp>
        <p:nvGrpSpPr>
          <p:cNvPr id="9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7"/>
              <a:chOff x="4114800" y="1423987"/>
              <a:chExt cx="3961542" cy="4007547"/>
            </a:xfrm>
            <a:noFill/>
          </p:grpSpPr>
          <p:sp>
            <p:nvSpPr>
              <p:cNvPr id="94" name="Freeform: Shape 9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3" name="Freeform: Shape 9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 name="Picture 12" descr="A picture containing dark, lit, bright&#10;&#10;Description automatically generated">
            <a:extLst>
              <a:ext uri="{FF2B5EF4-FFF2-40B4-BE49-F238E27FC236}">
                <a16:creationId xmlns:a16="http://schemas.microsoft.com/office/drawing/2014/main" id="{0E310CFA-CB61-4AB1-8DAF-BEF3660D3A05}"/>
              </a:ext>
            </a:extLst>
          </p:cNvPr>
          <p:cNvPicPr>
            <a:picLocks noChangeAspect="1"/>
          </p:cNvPicPr>
          <p:nvPr/>
        </p:nvPicPr>
        <p:blipFill>
          <a:blip r:embed="rId2"/>
          <a:stretch>
            <a:fillRect/>
          </a:stretch>
        </p:blipFill>
        <p:spPr>
          <a:xfrm>
            <a:off x="2887" y="-64427"/>
            <a:ext cx="12194055" cy="6914547"/>
          </a:xfrm>
          <a:prstGeom prst="rect">
            <a:avLst/>
          </a:prstGeom>
        </p:spPr>
      </p:pic>
      <p:sp>
        <p:nvSpPr>
          <p:cNvPr id="3" name="Content Placeholder 2">
            <a:extLst>
              <a:ext uri="{FF2B5EF4-FFF2-40B4-BE49-F238E27FC236}">
                <a16:creationId xmlns:a16="http://schemas.microsoft.com/office/drawing/2014/main" id="{EC0DA089-D9D9-47B9-8632-249A4BF5CED6}"/>
              </a:ext>
            </a:extLst>
          </p:cNvPr>
          <p:cNvSpPr>
            <a:spLocks noGrp="1"/>
          </p:cNvSpPr>
          <p:nvPr>
            <p:ph idx="1"/>
          </p:nvPr>
        </p:nvSpPr>
        <p:spPr>
          <a:xfrm>
            <a:off x="85404" y="1461213"/>
            <a:ext cx="5256210" cy="5130364"/>
          </a:xfrm>
        </p:spPr>
        <p:txBody>
          <a:bodyPr vert="horz" lIns="91440" tIns="45720" rIns="91440" bIns="45720" rtlCol="0" anchor="ctr">
            <a:normAutofit/>
          </a:bodyPr>
          <a:lstStyle/>
          <a:p>
            <a:pPr>
              <a:buFont typeface="Arial"/>
              <a:buChar char="•"/>
            </a:pPr>
            <a:r>
              <a:rPr lang="en-US" sz="2000">
                <a:solidFill>
                  <a:srgbClr val="FFFFFF"/>
                </a:solidFill>
                <a:ea typeface="+mn-lt"/>
                <a:cs typeface="+mn-lt"/>
              </a:rPr>
              <a:t>The improvement in digital technology has led the music digitally available to all Internet users. The development of nanotechnology made storage devices portable, and nowadays, any handheld devices can store millions of tracks. </a:t>
            </a:r>
            <a:endParaRPr lang="en-US"/>
          </a:p>
          <a:p>
            <a:pPr>
              <a:buFont typeface="Arial"/>
              <a:buChar char="•"/>
            </a:pPr>
            <a:r>
              <a:rPr lang="en-US" sz="2000">
                <a:solidFill>
                  <a:srgbClr val="FFFFFF"/>
                </a:solidFill>
                <a:ea typeface="+mn-lt"/>
                <a:cs typeface="+mn-lt"/>
              </a:rPr>
              <a:t>The recommender system acts as a savior and filters the songs that are suitable for that user at that moment. It also maximizes the user’s satisfaction by playing appropriate song at the right time, and, meanwhile, minimize the user’s effort. </a:t>
            </a:r>
          </a:p>
        </p:txBody>
      </p:sp>
      <p:sp>
        <p:nvSpPr>
          <p:cNvPr id="4" name="Rectangle: Rounded Corners 3">
            <a:extLst>
              <a:ext uri="{FF2B5EF4-FFF2-40B4-BE49-F238E27FC236}">
                <a16:creationId xmlns:a16="http://schemas.microsoft.com/office/drawing/2014/main" id="{7C3B3FA4-4765-488D-ACC1-5ED012E6FF49}"/>
              </a:ext>
            </a:extLst>
          </p:cNvPr>
          <p:cNvSpPr/>
          <p:nvPr/>
        </p:nvSpPr>
        <p:spPr>
          <a:xfrm>
            <a:off x="461374" y="424840"/>
            <a:ext cx="4363232" cy="9394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0874A-5B3B-47B6-BA30-0185B4A57063}"/>
              </a:ext>
            </a:extLst>
          </p:cNvPr>
          <p:cNvSpPr>
            <a:spLocks noGrp="1"/>
          </p:cNvSpPr>
          <p:nvPr>
            <p:ph type="title"/>
          </p:nvPr>
        </p:nvSpPr>
        <p:spPr>
          <a:xfrm>
            <a:off x="688075" y="569489"/>
            <a:ext cx="4046057" cy="665435"/>
          </a:xfrm>
        </p:spPr>
        <p:txBody>
          <a:bodyPr anchor="ctr">
            <a:noAutofit/>
          </a:bodyPr>
          <a:lstStyle/>
          <a:p>
            <a:pPr algn="ctr"/>
            <a:r>
              <a:rPr lang="en-US">
                <a:solidFill>
                  <a:srgbClr val="FFFFFF"/>
                </a:solidFill>
                <a:cs typeface="Posterama"/>
              </a:rPr>
              <a:t>Introduction </a:t>
            </a:r>
          </a:p>
        </p:txBody>
      </p:sp>
    </p:spTree>
    <p:extLst>
      <p:ext uri="{BB962C8B-B14F-4D97-AF65-F5344CB8AC3E}">
        <p14:creationId xmlns:p14="http://schemas.microsoft.com/office/powerpoint/2010/main" val="426948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grpSp>
        <p:nvGrpSpPr>
          <p:cNvPr id="6"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7"/>
              <a:chOff x="4114800" y="1423987"/>
              <a:chExt cx="3961542" cy="4007547"/>
            </a:xfrm>
            <a:noFill/>
          </p:grpSpPr>
          <p:sp>
            <p:nvSpPr>
              <p:cNvPr id="27" name="Freeform: Shape 2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Picture 9">
            <a:extLst>
              <a:ext uri="{FF2B5EF4-FFF2-40B4-BE49-F238E27FC236}">
                <a16:creationId xmlns:a16="http://schemas.microsoft.com/office/drawing/2014/main" id="{228E3776-3F1B-4CA2-A7D2-41E82DD4512F}"/>
              </a:ext>
            </a:extLst>
          </p:cNvPr>
          <p:cNvPicPr>
            <a:picLocks noChangeAspect="1"/>
          </p:cNvPicPr>
          <p:nvPr/>
        </p:nvPicPr>
        <p:blipFill>
          <a:blip r:embed="rId2"/>
          <a:stretch>
            <a:fillRect/>
          </a:stretch>
        </p:blipFill>
        <p:spPr>
          <a:xfrm>
            <a:off x="1696" y="-3592"/>
            <a:ext cx="12191844" cy="6868580"/>
          </a:xfrm>
          <a:prstGeom prst="rect">
            <a:avLst/>
          </a:prstGeom>
        </p:spPr>
      </p:pic>
      <p:sp>
        <p:nvSpPr>
          <p:cNvPr id="3" name="Content Placeholder 2">
            <a:extLst>
              <a:ext uri="{FF2B5EF4-FFF2-40B4-BE49-F238E27FC236}">
                <a16:creationId xmlns:a16="http://schemas.microsoft.com/office/drawing/2014/main" id="{DAF4EA0E-47DC-4054-BD72-5E4242933CA9}"/>
              </a:ext>
            </a:extLst>
          </p:cNvPr>
          <p:cNvSpPr>
            <a:spLocks noGrp="1"/>
          </p:cNvSpPr>
          <p:nvPr>
            <p:ph idx="1"/>
          </p:nvPr>
        </p:nvSpPr>
        <p:spPr>
          <a:xfrm>
            <a:off x="7211738" y="145698"/>
            <a:ext cx="4977905" cy="6572664"/>
          </a:xfrm>
        </p:spPr>
        <p:txBody>
          <a:bodyPr vert="horz" lIns="91440" tIns="45720" rIns="91440" bIns="45720" rtlCol="0" anchor="ctr">
            <a:normAutofit/>
          </a:bodyPr>
          <a:lstStyle/>
          <a:p>
            <a:pPr marL="0" indent="0">
              <a:buNone/>
            </a:pPr>
            <a:r>
              <a:rPr lang="en-US" sz="2400">
                <a:solidFill>
                  <a:srgbClr val="FFFFFF"/>
                </a:solidFill>
                <a:latin typeface="Avenir Next LT Pro"/>
                <a:ea typeface="+mn-lt"/>
                <a:cs typeface="+mn-lt"/>
              </a:rPr>
              <a:t>Cosine similarity has its place in several applications and algorithms.</a:t>
            </a:r>
          </a:p>
          <a:p>
            <a:pPr marL="0" indent="0">
              <a:buNone/>
            </a:pPr>
            <a:endParaRPr lang="en-US" sz="2400">
              <a:solidFill>
                <a:srgbClr val="FFFFFF"/>
              </a:solidFill>
              <a:latin typeface="Avenir Next LT Pro"/>
              <a:ea typeface="+mn-lt"/>
              <a:cs typeface="+mn-lt"/>
            </a:endParaRPr>
          </a:p>
          <a:p>
            <a:pPr marL="0" indent="0">
              <a:buNone/>
            </a:pPr>
            <a:r>
              <a:rPr lang="en-US" sz="2400">
                <a:solidFill>
                  <a:srgbClr val="FFFFFF"/>
                </a:solidFill>
                <a:latin typeface="Avenir Next LT Pro"/>
                <a:ea typeface="+mn-lt"/>
                <a:cs typeface="+mn-lt"/>
              </a:rPr>
              <a:t>Some scenarios and applications where the cosine similarity measure is leveraged:</a:t>
            </a:r>
          </a:p>
          <a:p>
            <a:pPr marL="0" indent="0">
              <a:buNone/>
            </a:pPr>
            <a:endParaRPr lang="en-US" sz="2400">
              <a:solidFill>
                <a:srgbClr val="FFFFFF"/>
              </a:solidFill>
              <a:latin typeface="Avenir Next LT Pro"/>
              <a:ea typeface="+mn-lt"/>
              <a:cs typeface="+mn-lt"/>
            </a:endParaRPr>
          </a:p>
          <a:p>
            <a:pPr>
              <a:buFont typeface="Arial" panose="020B0504020202020204" pitchFamily="34" charset="0"/>
              <a:buChar char="•"/>
            </a:pPr>
            <a:r>
              <a:rPr lang="en-US" sz="2400">
                <a:solidFill>
                  <a:srgbClr val="FFFFFF"/>
                </a:solidFill>
                <a:latin typeface="Avenir Next LT Pro"/>
                <a:ea typeface="+mn-lt"/>
                <a:cs typeface="+mn-lt"/>
              </a:rPr>
              <a:t>Document Similarity</a:t>
            </a:r>
          </a:p>
          <a:p>
            <a:pPr>
              <a:buFont typeface="Arial" panose="020B0504020202020204" pitchFamily="34" charset="0"/>
              <a:buChar char="•"/>
            </a:pPr>
            <a:r>
              <a:rPr lang="en-US" sz="2400">
                <a:solidFill>
                  <a:srgbClr val="FFFFFF"/>
                </a:solidFill>
                <a:latin typeface="Avenir Next LT Pro"/>
                <a:ea typeface="+mn-lt"/>
                <a:cs typeface="+mn-lt"/>
              </a:rPr>
              <a:t>Pose Matching</a:t>
            </a:r>
          </a:p>
          <a:p>
            <a:pPr>
              <a:buFont typeface="Arial" panose="020B0504020202020204" pitchFamily="34" charset="0"/>
              <a:buChar char="•"/>
            </a:pPr>
            <a:r>
              <a:rPr lang="en-US" sz="2400">
                <a:solidFill>
                  <a:srgbClr val="FFFFFF"/>
                </a:solidFill>
                <a:latin typeface="Avenir Next LT Pro"/>
                <a:ea typeface="+mn-lt"/>
                <a:cs typeface="+mn-lt"/>
              </a:rPr>
              <a:t>BIOINFORMATICS</a:t>
            </a:r>
          </a:p>
          <a:p>
            <a:pPr>
              <a:buFont typeface="Arial" panose="020B0504020202020204" pitchFamily="34" charset="0"/>
              <a:buChar char="•"/>
            </a:pPr>
            <a:r>
              <a:rPr lang="en-US" sz="2400">
                <a:solidFill>
                  <a:srgbClr val="FFFFFF"/>
                </a:solidFill>
                <a:latin typeface="Avenir Next LT Pro"/>
                <a:ea typeface="+mn-lt"/>
                <a:cs typeface="+mn-lt"/>
              </a:rPr>
              <a:t>Recommendation Systems</a:t>
            </a:r>
          </a:p>
        </p:txBody>
      </p:sp>
      <p:graphicFrame>
        <p:nvGraphicFramePr>
          <p:cNvPr id="244" name="Diagram 244">
            <a:extLst>
              <a:ext uri="{FF2B5EF4-FFF2-40B4-BE49-F238E27FC236}">
                <a16:creationId xmlns:a16="http://schemas.microsoft.com/office/drawing/2014/main" id="{86BE05E8-F487-4B9C-A8C8-D57AD58B1DF3}"/>
              </a:ext>
            </a:extLst>
          </p:cNvPr>
          <p:cNvGraphicFramePr/>
          <p:nvPr>
            <p:extLst>
              <p:ext uri="{D42A27DB-BD31-4B8C-83A1-F6EECF244321}">
                <p14:modId xmlns:p14="http://schemas.microsoft.com/office/powerpoint/2010/main" val="3223264438"/>
              </p:ext>
            </p:extLst>
          </p:nvPr>
        </p:nvGraphicFramePr>
        <p:xfrm>
          <a:off x="2057868" y="2024602"/>
          <a:ext cx="4973052" cy="2855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4" name="TextBox 393">
            <a:extLst>
              <a:ext uri="{FF2B5EF4-FFF2-40B4-BE49-F238E27FC236}">
                <a16:creationId xmlns:a16="http://schemas.microsoft.com/office/drawing/2014/main" id="{38E0A7D6-A430-49EB-AA85-C2ACD5A0C0C8}"/>
              </a:ext>
            </a:extLst>
          </p:cNvPr>
          <p:cNvSpPr txBox="1"/>
          <p:nvPr/>
        </p:nvSpPr>
        <p:spPr>
          <a:xfrm>
            <a:off x="2247762" y="2796326"/>
            <a:ext cx="459806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Posterama"/>
                <a:cs typeface="Posterama"/>
              </a:rPr>
              <a:t>Applications of Cosine Similarity</a:t>
            </a:r>
          </a:p>
        </p:txBody>
      </p:sp>
    </p:spTree>
    <p:extLst>
      <p:ext uri="{BB962C8B-B14F-4D97-AF65-F5344CB8AC3E}">
        <p14:creationId xmlns:p14="http://schemas.microsoft.com/office/powerpoint/2010/main" val="323768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6"/>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2"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3"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2"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3">
            <a:extLst>
              <a:ext uri="{FF2B5EF4-FFF2-40B4-BE49-F238E27FC236}">
                <a16:creationId xmlns:a16="http://schemas.microsoft.com/office/drawing/2014/main" id="{A80F045D-40DC-4AFC-B5B8-577265BA0E8A}"/>
              </a:ext>
            </a:extLst>
          </p:cNvPr>
          <p:cNvPicPr>
            <a:picLocks noChangeAspect="1"/>
          </p:cNvPicPr>
          <p:nvPr/>
        </p:nvPicPr>
        <p:blipFill rotWithShape="1">
          <a:blip r:embed="rId2"/>
          <a:srcRect l="171" t="177" r="-68" b="25569"/>
          <a:stretch/>
        </p:blipFill>
        <p:spPr>
          <a:xfrm>
            <a:off x="-64830" y="1297"/>
            <a:ext cx="12267214" cy="6854205"/>
          </a:xfrm>
          <a:prstGeom prst="rect">
            <a:avLst/>
          </a:prstGeom>
        </p:spPr>
      </p:pic>
      <p:sp>
        <p:nvSpPr>
          <p:cNvPr id="4" name="TextBox 3">
            <a:extLst>
              <a:ext uri="{FF2B5EF4-FFF2-40B4-BE49-F238E27FC236}">
                <a16:creationId xmlns:a16="http://schemas.microsoft.com/office/drawing/2014/main" id="{7C985B87-B690-471A-B71C-D8DCF05531AE}"/>
              </a:ext>
            </a:extLst>
          </p:cNvPr>
          <p:cNvSpPr txBox="1"/>
          <p:nvPr/>
        </p:nvSpPr>
        <p:spPr>
          <a:xfrm>
            <a:off x="272305" y="1420659"/>
            <a:ext cx="5139489"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ea typeface="+mn-lt"/>
                <a:cs typeface="+mn-lt"/>
              </a:rPr>
              <a:t>Presently, millions of music tracks are available on the web. Therefore, a music recommendation system can be helpful to filter and organize music tracks according to the need of users. To develop a recommendation system, we need an enormous amount of data along with the user preference information. The idea is to present a lyrics retrieval system for Western songs using features collected from lyrics. An English lyrics dataset is collected from the web. The collected dataset is noisy, and several forms of a single word are present in it, thus it required filtering to remove the discrepancies and make the dataset uniform. </a:t>
            </a:r>
          </a:p>
        </p:txBody>
      </p:sp>
      <p:sp>
        <p:nvSpPr>
          <p:cNvPr id="5" name="Rectangle: Rounded Corners 4">
            <a:extLst>
              <a:ext uri="{FF2B5EF4-FFF2-40B4-BE49-F238E27FC236}">
                <a16:creationId xmlns:a16="http://schemas.microsoft.com/office/drawing/2014/main" id="{60B1B012-63A8-45F7-9D7E-A14FD314F25F}"/>
              </a:ext>
            </a:extLst>
          </p:cNvPr>
          <p:cNvSpPr/>
          <p:nvPr/>
        </p:nvSpPr>
        <p:spPr>
          <a:xfrm>
            <a:off x="364958" y="304799"/>
            <a:ext cx="4952999" cy="872288"/>
          </a:xfrm>
          <a:prstGeom prst="roundRect">
            <a:avLst/>
          </a:prstGeom>
          <a:solidFill>
            <a:srgbClr val="C2C2CF"/>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EBC4E-43CA-4CD9-B39B-84DB70D0D09E}"/>
              </a:ext>
            </a:extLst>
          </p:cNvPr>
          <p:cNvSpPr>
            <a:spLocks noGrp="1"/>
          </p:cNvSpPr>
          <p:nvPr>
            <p:ph type="title"/>
          </p:nvPr>
        </p:nvSpPr>
        <p:spPr>
          <a:xfrm>
            <a:off x="389826" y="374762"/>
            <a:ext cx="4906777" cy="733327"/>
          </a:xfrm>
        </p:spPr>
        <p:txBody>
          <a:bodyPr vert="horz" lIns="91440" tIns="45720" rIns="91440" bIns="45720" rtlCol="0" anchor="b">
            <a:normAutofit fontScale="90000"/>
          </a:bodyPr>
          <a:lstStyle/>
          <a:p>
            <a:pPr algn="ctr"/>
            <a:r>
              <a:rPr lang="en-US" sz="4900" kern="1200">
                <a:solidFill>
                  <a:srgbClr val="000000"/>
                </a:solidFill>
                <a:latin typeface="+mj-lt"/>
                <a:ea typeface="+mj-ea"/>
                <a:cs typeface="+mj-cs"/>
              </a:rPr>
              <a:t>Literature</a:t>
            </a:r>
            <a:r>
              <a:rPr lang="en-US" sz="4800" kern="1200">
                <a:solidFill>
                  <a:srgbClr val="000000"/>
                </a:solidFill>
                <a:latin typeface="+mj-lt"/>
                <a:ea typeface="+mj-ea"/>
                <a:cs typeface="+mj-cs"/>
              </a:rPr>
              <a:t> Review</a:t>
            </a:r>
          </a:p>
        </p:txBody>
      </p:sp>
    </p:spTree>
    <p:extLst>
      <p:ext uri="{BB962C8B-B14F-4D97-AF65-F5344CB8AC3E}">
        <p14:creationId xmlns:p14="http://schemas.microsoft.com/office/powerpoint/2010/main" val="399236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8ED97AAC-BFB6-40BC-ACC3-195C8B0B46E7}"/>
              </a:ext>
            </a:extLst>
          </p:cNvPr>
          <p:cNvPicPr>
            <a:picLocks noChangeAspect="1"/>
          </p:cNvPicPr>
          <p:nvPr/>
        </p:nvPicPr>
        <p:blipFill>
          <a:blip r:embed="rId2"/>
          <a:stretch>
            <a:fillRect/>
          </a:stretch>
        </p:blipFill>
        <p:spPr>
          <a:xfrm>
            <a:off x="0" y="-57010"/>
            <a:ext cx="12194457" cy="6917942"/>
          </a:xfrm>
          <a:prstGeom prst="rect">
            <a:avLst/>
          </a:prstGeom>
        </p:spPr>
      </p:pic>
      <p:sp>
        <p:nvSpPr>
          <p:cNvPr id="3" name="Content Placeholder 2">
            <a:extLst>
              <a:ext uri="{FF2B5EF4-FFF2-40B4-BE49-F238E27FC236}">
                <a16:creationId xmlns:a16="http://schemas.microsoft.com/office/drawing/2014/main" id="{AC3BF962-093F-40D3-BFF5-98ABCD92B791}"/>
              </a:ext>
            </a:extLst>
          </p:cNvPr>
          <p:cNvSpPr>
            <a:spLocks noGrp="1"/>
          </p:cNvSpPr>
          <p:nvPr>
            <p:ph idx="1"/>
          </p:nvPr>
        </p:nvSpPr>
        <p:spPr>
          <a:xfrm>
            <a:off x="170309" y="1100495"/>
            <a:ext cx="11847870" cy="5704326"/>
          </a:xfrm>
        </p:spPr>
        <p:txBody>
          <a:bodyPr vert="horz" lIns="91440" tIns="45720" rIns="91440" bIns="45720" rtlCol="0" anchor="t">
            <a:noAutofit/>
          </a:bodyPr>
          <a:lstStyle/>
          <a:p>
            <a:pPr algn="just">
              <a:buFont typeface="Arial"/>
              <a:buChar char="•"/>
            </a:pPr>
            <a:r>
              <a:rPr lang="en-US" sz="2000">
                <a:solidFill>
                  <a:srgbClr val="000000"/>
                </a:solidFill>
                <a:ea typeface="+mn-lt"/>
                <a:cs typeface="+mn-lt"/>
              </a:rPr>
              <a:t>Recommendations done using content-based recommenders can be seen as a user-specific classification problem. This classifier learns the user's likes and dislikes from the features of the song. The most straightforward approach is keyword matching</a:t>
            </a:r>
            <a:r>
              <a:rPr lang="en-US" sz="2000" b="1">
                <a:solidFill>
                  <a:srgbClr val="000000"/>
                </a:solidFill>
                <a:ea typeface="+mn-lt"/>
                <a:cs typeface="+mn-lt"/>
              </a:rPr>
              <a:t>.</a:t>
            </a:r>
            <a:endParaRPr lang="en-US" sz="2000">
              <a:solidFill>
                <a:srgbClr val="000000"/>
              </a:solidFill>
              <a:ea typeface="+mn-lt"/>
              <a:cs typeface="+mn-lt"/>
            </a:endParaRPr>
          </a:p>
          <a:p>
            <a:pPr algn="just">
              <a:buFont typeface="Arial"/>
              <a:buChar char="•"/>
            </a:pPr>
            <a:r>
              <a:rPr lang="en-US" sz="2000">
                <a:solidFill>
                  <a:srgbClr val="000000"/>
                </a:solidFill>
                <a:ea typeface="+mn-lt"/>
                <a:cs typeface="+mn-lt"/>
              </a:rPr>
              <a:t>In a few words, the idea behind is to extract meaningful keywords present in a song description a user likes, search for the keywords in other song descriptions to estimate similarities among them, and based on that, recommend those songs to the user.</a:t>
            </a:r>
          </a:p>
          <a:p>
            <a:pPr algn="just">
              <a:buFont typeface="Arial"/>
              <a:buChar char="•"/>
            </a:pPr>
            <a:r>
              <a:rPr lang="en-US" sz="2000">
                <a:solidFill>
                  <a:srgbClr val="000000"/>
                </a:solidFill>
                <a:ea typeface="+mn-lt"/>
                <a:cs typeface="+mn-lt"/>
              </a:rPr>
              <a:t>In our case, because we are working with text and words, </a:t>
            </a:r>
            <a:r>
              <a:rPr lang="en-US" sz="2000" b="1">
                <a:solidFill>
                  <a:srgbClr val="000000"/>
                </a:solidFill>
                <a:ea typeface="+mn-lt"/>
                <a:cs typeface="+mn-lt"/>
              </a:rPr>
              <a:t>Term Frequency-Inverse Document Frequency (TF-IDF)</a:t>
            </a:r>
            <a:r>
              <a:rPr lang="en-US" sz="2000">
                <a:solidFill>
                  <a:srgbClr val="000000"/>
                </a:solidFill>
                <a:ea typeface="+mn-lt"/>
                <a:cs typeface="+mn-lt"/>
              </a:rPr>
              <a:t> can be used for this matching process. The number of times a term occurs in a document is called its </a:t>
            </a:r>
            <a:r>
              <a:rPr lang="en-US" sz="2000" i="1">
                <a:solidFill>
                  <a:srgbClr val="000000"/>
                </a:solidFill>
                <a:ea typeface="+mn-lt"/>
                <a:cs typeface="+mn-lt"/>
              </a:rPr>
              <a:t>term frequency (TF)</a:t>
            </a:r>
            <a:r>
              <a:rPr lang="en-US" sz="2000">
                <a:solidFill>
                  <a:srgbClr val="000000"/>
                </a:solidFill>
                <a:ea typeface="+mn-lt"/>
                <a:cs typeface="+mn-lt"/>
              </a:rPr>
              <a:t>. </a:t>
            </a:r>
          </a:p>
          <a:p>
            <a:pPr algn="just">
              <a:buFont typeface="Arial"/>
              <a:buChar char="•"/>
            </a:pPr>
            <a:r>
              <a:rPr lang="en-US" sz="2000" b="1" i="1" err="1">
                <a:solidFill>
                  <a:srgbClr val="000000"/>
                </a:solidFill>
                <a:ea typeface="+mn-lt"/>
                <a:cs typeface="+mn-lt"/>
              </a:rPr>
              <a:t>tf</a:t>
            </a:r>
            <a:r>
              <a:rPr lang="en-US" sz="2000" b="1" i="1">
                <a:solidFill>
                  <a:srgbClr val="000000"/>
                </a:solidFill>
                <a:ea typeface="+mn-lt"/>
                <a:cs typeface="+mn-lt"/>
              </a:rPr>
              <a:t>(</a:t>
            </a:r>
            <a:r>
              <a:rPr lang="en-US" sz="2000" b="1" i="1" err="1">
                <a:solidFill>
                  <a:srgbClr val="000000"/>
                </a:solidFill>
                <a:ea typeface="+mn-lt"/>
                <a:cs typeface="+mn-lt"/>
              </a:rPr>
              <a:t>t,d</a:t>
            </a:r>
            <a:r>
              <a:rPr lang="en-US" sz="2000" b="1" i="1">
                <a:solidFill>
                  <a:srgbClr val="000000"/>
                </a:solidFill>
                <a:ea typeface="+mn-lt"/>
                <a:cs typeface="+mn-lt"/>
              </a:rPr>
              <a:t>) = count of t in d / number of words in d</a:t>
            </a:r>
            <a:endParaRPr lang="en-US" sz="2000">
              <a:solidFill>
                <a:srgbClr val="000000"/>
              </a:solidFill>
              <a:ea typeface="+mn-lt"/>
              <a:cs typeface="+mn-lt"/>
            </a:endParaRPr>
          </a:p>
          <a:p>
            <a:pPr algn="just">
              <a:buFont typeface="Arial"/>
              <a:buChar char="•"/>
            </a:pPr>
            <a:r>
              <a:rPr lang="en-US" sz="2000">
                <a:solidFill>
                  <a:srgbClr val="000000"/>
                </a:solidFill>
                <a:ea typeface="+mn-lt"/>
                <a:cs typeface="+mn-lt"/>
              </a:rPr>
              <a:t>While computing TF, all terms are considered equally important. However, it is known that certain terms, such as “is”, “of”, and “that”, may appear a lot of times but have little importance. Thus, we need to weigh down the frequent terms while scale up the rare ones, by computing IDF, an </a:t>
            </a:r>
            <a:r>
              <a:rPr lang="en-US" sz="2000" i="1">
                <a:solidFill>
                  <a:srgbClr val="000000"/>
                </a:solidFill>
                <a:ea typeface="+mn-lt"/>
                <a:cs typeface="+mn-lt"/>
              </a:rPr>
              <a:t>inverse document frequency</a:t>
            </a:r>
            <a:r>
              <a:rPr lang="en-US" sz="2000">
                <a:solidFill>
                  <a:srgbClr val="000000"/>
                </a:solidFill>
                <a:ea typeface="+mn-lt"/>
                <a:cs typeface="+mn-lt"/>
              </a:rPr>
              <a:t> factor is incorporated which diminishes the weight of terms that occur very frequently in the document set and increases the weight of terms that occur rarely.</a:t>
            </a:r>
          </a:p>
          <a:p>
            <a:pPr>
              <a:buFont typeface="Arial"/>
              <a:buChar char="•"/>
            </a:pPr>
            <a:endParaRPr lang="en-US" sz="2000">
              <a:solidFill>
                <a:srgbClr val="000000"/>
              </a:solidFill>
            </a:endParaRPr>
          </a:p>
        </p:txBody>
      </p:sp>
      <p:sp>
        <p:nvSpPr>
          <p:cNvPr id="5" name="Rectangle: Rounded Corners 4">
            <a:extLst>
              <a:ext uri="{FF2B5EF4-FFF2-40B4-BE49-F238E27FC236}">
                <a16:creationId xmlns:a16="http://schemas.microsoft.com/office/drawing/2014/main" id="{3962697C-DFD4-4653-BE29-4AEFAA6953F7}"/>
              </a:ext>
            </a:extLst>
          </p:cNvPr>
          <p:cNvSpPr/>
          <p:nvPr/>
        </p:nvSpPr>
        <p:spPr>
          <a:xfrm>
            <a:off x="3161070" y="108154"/>
            <a:ext cx="5874773" cy="909483"/>
          </a:xfrm>
          <a:prstGeom prst="roundRect">
            <a:avLst/>
          </a:prstGeom>
          <a:solidFill>
            <a:srgbClr val="BBB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242839F-42D1-45FC-BBC2-340C36FA20D0}"/>
              </a:ext>
            </a:extLst>
          </p:cNvPr>
          <p:cNvSpPr txBox="1"/>
          <p:nvPr/>
        </p:nvSpPr>
        <p:spPr>
          <a:xfrm>
            <a:off x="3162432" y="172371"/>
            <a:ext cx="587723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Posterama"/>
                <a:cs typeface="Posterama"/>
              </a:rPr>
              <a:t>Methodology</a:t>
            </a:r>
          </a:p>
        </p:txBody>
      </p:sp>
    </p:spTree>
    <p:extLst>
      <p:ext uri="{BB962C8B-B14F-4D97-AF65-F5344CB8AC3E}">
        <p14:creationId xmlns:p14="http://schemas.microsoft.com/office/powerpoint/2010/main" val="64192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8ED97AAC-BFB6-40BC-ACC3-195C8B0B46E7}"/>
              </a:ext>
            </a:extLst>
          </p:cNvPr>
          <p:cNvPicPr>
            <a:picLocks noChangeAspect="1"/>
          </p:cNvPicPr>
          <p:nvPr/>
        </p:nvPicPr>
        <p:blipFill>
          <a:blip r:embed="rId2"/>
          <a:stretch>
            <a:fillRect/>
          </a:stretch>
        </p:blipFill>
        <p:spPr>
          <a:xfrm>
            <a:off x="-43543" y="-2581"/>
            <a:ext cx="12279082" cy="6917942"/>
          </a:xfrm>
          <a:prstGeom prst="rect">
            <a:avLst/>
          </a:prstGeom>
        </p:spPr>
      </p:pic>
      <p:sp>
        <p:nvSpPr>
          <p:cNvPr id="3" name="Content Placeholder 2">
            <a:extLst>
              <a:ext uri="{FF2B5EF4-FFF2-40B4-BE49-F238E27FC236}">
                <a16:creationId xmlns:a16="http://schemas.microsoft.com/office/drawing/2014/main" id="{AC3BF962-093F-40D3-BFF5-98ABCD92B791}"/>
              </a:ext>
            </a:extLst>
          </p:cNvPr>
          <p:cNvSpPr>
            <a:spLocks noGrp="1"/>
          </p:cNvSpPr>
          <p:nvPr>
            <p:ph idx="1"/>
          </p:nvPr>
        </p:nvSpPr>
        <p:spPr>
          <a:xfrm>
            <a:off x="28795" y="1146145"/>
            <a:ext cx="12141783" cy="5965583"/>
          </a:xfrm>
        </p:spPr>
        <p:txBody>
          <a:bodyPr vert="horz" lIns="91440" tIns="45720" rIns="91440" bIns="45720" rtlCol="0" anchor="t">
            <a:noAutofit/>
          </a:bodyPr>
          <a:lstStyle/>
          <a:p>
            <a:pPr algn="just">
              <a:buFont typeface="Arial"/>
              <a:buChar char="•"/>
            </a:pPr>
            <a:r>
              <a:rPr lang="en-US" sz="1950" b="1" i="1" err="1">
                <a:solidFill>
                  <a:srgbClr val="000000"/>
                </a:solidFill>
                <a:ea typeface="+mn-lt"/>
                <a:cs typeface="+mn-lt"/>
              </a:rPr>
              <a:t>idf</a:t>
            </a:r>
            <a:r>
              <a:rPr lang="en-US" sz="1950" b="1" i="1">
                <a:solidFill>
                  <a:srgbClr val="000000"/>
                </a:solidFill>
                <a:ea typeface="+mn-lt"/>
                <a:cs typeface="+mn-lt"/>
              </a:rPr>
              <a:t>(t) = log(N/(df + 1))</a:t>
            </a:r>
            <a:endParaRPr lang="en-US" sz="1950">
              <a:solidFill>
                <a:srgbClr val="000000"/>
              </a:solidFill>
              <a:ea typeface="+mn-lt"/>
              <a:cs typeface="+mn-lt"/>
            </a:endParaRPr>
          </a:p>
          <a:p>
            <a:pPr>
              <a:buFont typeface="Arial"/>
              <a:buChar char="•"/>
            </a:pPr>
            <a:r>
              <a:rPr lang="en-US" sz="1950" err="1">
                <a:solidFill>
                  <a:srgbClr val="000000"/>
                </a:solidFill>
                <a:ea typeface="+mn-lt"/>
                <a:cs typeface="+mn-lt"/>
              </a:rPr>
              <a:t>tf-idf</a:t>
            </a:r>
            <a:r>
              <a:rPr lang="en-US" sz="1950">
                <a:solidFill>
                  <a:srgbClr val="000000"/>
                </a:solidFill>
                <a:ea typeface="+mn-lt"/>
                <a:cs typeface="+mn-lt"/>
              </a:rPr>
              <a:t> now is the right measure to evaluate how important a word is to a document in a collection. It assigns a weight to every word in the document, which is calculated using the frequency of that word in the document and frequency of the documents with that word in the entire corpus of documents.</a:t>
            </a:r>
          </a:p>
          <a:p>
            <a:pPr>
              <a:buFont typeface="Arial"/>
              <a:buChar char="•"/>
            </a:pPr>
            <a:r>
              <a:rPr lang="en-US" sz="1950">
                <a:solidFill>
                  <a:srgbClr val="000000"/>
                </a:solidFill>
                <a:ea typeface="+mn-lt"/>
                <a:cs typeface="+mn-lt"/>
              </a:rPr>
              <a:t>After this we use the cosine similarity library to find the similarity between lyrics of different songs. Cosine Similarity is a measurement that quantifies the similarity between two or more vectors. The cosine similarity is the cosine of the angle between vectors.</a:t>
            </a:r>
          </a:p>
          <a:p>
            <a:pPr>
              <a:buFont typeface="Arial"/>
              <a:buChar char="•"/>
            </a:pPr>
            <a:r>
              <a:rPr lang="en-US" sz="1950">
                <a:solidFill>
                  <a:srgbClr val="000000"/>
                </a:solidFill>
                <a:ea typeface="+mn-lt"/>
                <a:cs typeface="+mn-lt"/>
              </a:rPr>
              <a:t>A scenario that involves the requirement of identifying the similarity between lyrics of a song is a good use case for the utilization of cosine similarity as a quantification of the measurement of similarity between two objects.</a:t>
            </a:r>
          </a:p>
          <a:p>
            <a:pPr>
              <a:buFont typeface="Arial"/>
              <a:buChar char="•"/>
            </a:pPr>
            <a:r>
              <a:rPr lang="en-US" sz="1950">
                <a:solidFill>
                  <a:srgbClr val="000000"/>
                </a:solidFill>
                <a:ea typeface="+mn-lt"/>
                <a:cs typeface="+mn-lt"/>
              </a:rPr>
              <a:t>Quantification of the similarity between two lyrics can be obtained by converting the words or phrases within the sentence into a vectorized form of representation. The vector representations of the documents can then be used within the cosine similarity formula to obtain a quantification of similarity.</a:t>
            </a:r>
          </a:p>
          <a:p>
            <a:pPr>
              <a:buFont typeface="Arial"/>
              <a:buChar char="•"/>
            </a:pPr>
            <a:r>
              <a:rPr lang="en-US" sz="1950">
                <a:solidFill>
                  <a:srgbClr val="000000"/>
                </a:solidFill>
                <a:ea typeface="+mn-lt"/>
                <a:cs typeface="+mn-lt"/>
              </a:rPr>
              <a:t>The cosine similarity of 1 implies that the two lyrics are exactly alike and a cosine similarity of 0 would point to the conclusion that there are no similarities between the two lyrics.</a:t>
            </a:r>
          </a:p>
          <a:p>
            <a:pPr algn="just">
              <a:buFont typeface="Arial"/>
              <a:buChar char="•"/>
            </a:pPr>
            <a:endParaRPr lang="en-US" sz="1950" b="1">
              <a:solidFill>
                <a:srgbClr val="000000"/>
              </a:solidFill>
              <a:ea typeface="+mn-lt"/>
              <a:cs typeface="+mn-lt"/>
            </a:endParaRPr>
          </a:p>
          <a:p>
            <a:pPr>
              <a:buFont typeface="Arial"/>
              <a:buChar char="•"/>
            </a:pPr>
            <a:endParaRPr lang="en-US" sz="1950">
              <a:solidFill>
                <a:srgbClr val="000000"/>
              </a:solidFill>
            </a:endParaRPr>
          </a:p>
        </p:txBody>
      </p:sp>
      <p:sp>
        <p:nvSpPr>
          <p:cNvPr id="5" name="Rectangle: Rounded Corners 4">
            <a:extLst>
              <a:ext uri="{FF2B5EF4-FFF2-40B4-BE49-F238E27FC236}">
                <a16:creationId xmlns:a16="http://schemas.microsoft.com/office/drawing/2014/main" id="{3962697C-DFD4-4653-BE29-4AEFAA6953F7}"/>
              </a:ext>
            </a:extLst>
          </p:cNvPr>
          <p:cNvSpPr/>
          <p:nvPr/>
        </p:nvSpPr>
        <p:spPr>
          <a:xfrm>
            <a:off x="3161070" y="151697"/>
            <a:ext cx="5874773" cy="909483"/>
          </a:xfrm>
          <a:prstGeom prst="roundRect">
            <a:avLst/>
          </a:prstGeom>
          <a:solidFill>
            <a:srgbClr val="BBB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242839F-42D1-45FC-BBC2-340C36FA20D0}"/>
              </a:ext>
            </a:extLst>
          </p:cNvPr>
          <p:cNvSpPr txBox="1"/>
          <p:nvPr/>
        </p:nvSpPr>
        <p:spPr>
          <a:xfrm>
            <a:off x="3162432" y="215914"/>
            <a:ext cx="587723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Posterama"/>
                <a:cs typeface="Posterama"/>
              </a:rPr>
              <a:t>Methodology</a:t>
            </a:r>
          </a:p>
        </p:txBody>
      </p:sp>
    </p:spTree>
    <p:extLst>
      <p:ext uri="{BB962C8B-B14F-4D97-AF65-F5344CB8AC3E}">
        <p14:creationId xmlns:p14="http://schemas.microsoft.com/office/powerpoint/2010/main" val="420251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7"/>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0"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7"/>
              <a:chOff x="4114800" y="1423987"/>
              <a:chExt cx="3961542" cy="4007547"/>
            </a:xfrm>
            <a:noFill/>
          </p:grpSpPr>
          <p:sp>
            <p:nvSpPr>
              <p:cNvPr id="52" name="Freeform: Shape 5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 name="Freeform: Shape 5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10">
            <a:extLst>
              <a:ext uri="{FF2B5EF4-FFF2-40B4-BE49-F238E27FC236}">
                <a16:creationId xmlns:a16="http://schemas.microsoft.com/office/drawing/2014/main" id="{BAEB89BF-BE25-4B9D-B00F-24BDD115BF72}"/>
              </a:ext>
            </a:extLst>
          </p:cNvPr>
          <p:cNvPicPr>
            <a:picLocks noChangeAspect="1"/>
          </p:cNvPicPr>
          <p:nvPr/>
        </p:nvPicPr>
        <p:blipFill rotWithShape="1">
          <a:blip r:embed="rId2"/>
          <a:srcRect l="-72" t="4133" b="-71"/>
          <a:stretch/>
        </p:blipFill>
        <p:spPr>
          <a:xfrm>
            <a:off x="-41366" y="1360"/>
            <a:ext cx="12233376" cy="6903341"/>
          </a:xfrm>
          <a:prstGeom prst="rect">
            <a:avLst/>
          </a:prstGeom>
        </p:spPr>
      </p:pic>
      <p:sp>
        <p:nvSpPr>
          <p:cNvPr id="7" name="Rectangle: Rounded Corners 6">
            <a:extLst>
              <a:ext uri="{FF2B5EF4-FFF2-40B4-BE49-F238E27FC236}">
                <a16:creationId xmlns:a16="http://schemas.microsoft.com/office/drawing/2014/main" id="{75A1893B-ABF0-43AA-AFEE-EB005B80387B}"/>
              </a:ext>
            </a:extLst>
          </p:cNvPr>
          <p:cNvSpPr/>
          <p:nvPr/>
        </p:nvSpPr>
        <p:spPr>
          <a:xfrm>
            <a:off x="4375758" y="111689"/>
            <a:ext cx="3444658" cy="803753"/>
          </a:xfrm>
          <a:prstGeom prst="roundRect">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DF605-8173-4CA3-B31B-196DE3B375CD}"/>
              </a:ext>
            </a:extLst>
          </p:cNvPr>
          <p:cNvSpPr>
            <a:spLocks noGrp="1"/>
          </p:cNvSpPr>
          <p:nvPr>
            <p:ph type="title"/>
          </p:nvPr>
        </p:nvSpPr>
        <p:spPr>
          <a:xfrm>
            <a:off x="1006301" y="186142"/>
            <a:ext cx="10180045" cy="657087"/>
          </a:xfrm>
        </p:spPr>
        <p:txBody>
          <a:bodyPr vert="horz" lIns="91440" tIns="45720" rIns="91440" bIns="45720" rtlCol="0" anchor="b">
            <a:noAutofit/>
          </a:bodyPr>
          <a:lstStyle/>
          <a:p>
            <a:pPr algn="ctr"/>
            <a:r>
              <a:rPr lang="en-US" kern="1200">
                <a:solidFill>
                  <a:srgbClr val="FFFFFF"/>
                </a:solidFill>
                <a:latin typeface="+mj-lt"/>
                <a:ea typeface="+mj-ea"/>
                <a:cs typeface="+mj-cs"/>
              </a:rPr>
              <a:t>Flowchart</a:t>
            </a:r>
          </a:p>
        </p:txBody>
      </p:sp>
      <p:pic>
        <p:nvPicPr>
          <p:cNvPr id="6" name="Picture 6" descr="Diagram&#10;&#10;Description automatically generated">
            <a:extLst>
              <a:ext uri="{FF2B5EF4-FFF2-40B4-BE49-F238E27FC236}">
                <a16:creationId xmlns:a16="http://schemas.microsoft.com/office/drawing/2014/main" id="{9AD60602-439A-44C1-B8ED-9366FE93924F}"/>
              </a:ext>
            </a:extLst>
          </p:cNvPr>
          <p:cNvPicPr>
            <a:picLocks noChangeAspect="1"/>
          </p:cNvPicPr>
          <p:nvPr/>
        </p:nvPicPr>
        <p:blipFill rotWithShape="1">
          <a:blip r:embed="rId3"/>
          <a:srcRect l="4673" r="-187" b="-189"/>
          <a:stretch/>
        </p:blipFill>
        <p:spPr>
          <a:xfrm>
            <a:off x="3416309" y="1119232"/>
            <a:ext cx="5338967" cy="5536885"/>
          </a:xfrm>
          <a:prstGeom prst="rect">
            <a:avLst/>
          </a:prstGeom>
        </p:spPr>
      </p:pic>
    </p:spTree>
    <p:extLst>
      <p:ext uri="{BB962C8B-B14F-4D97-AF65-F5344CB8AC3E}">
        <p14:creationId xmlns:p14="http://schemas.microsoft.com/office/powerpoint/2010/main" val="3422215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7" name="Rectangle 11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9" name="Rectangle 118">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10" descr="A picture containing background pattern&#10;&#10;Description automatically generated">
            <a:extLst>
              <a:ext uri="{FF2B5EF4-FFF2-40B4-BE49-F238E27FC236}">
                <a16:creationId xmlns:a16="http://schemas.microsoft.com/office/drawing/2014/main" id="{929AE36D-CA93-4473-861C-8306726B817E}"/>
              </a:ext>
            </a:extLst>
          </p:cNvPr>
          <p:cNvPicPr>
            <a:picLocks noChangeAspect="1"/>
          </p:cNvPicPr>
          <p:nvPr/>
        </p:nvPicPr>
        <p:blipFill rotWithShape="1">
          <a:blip r:embed="rId2">
            <a:alphaModFix amt="60000"/>
          </a:blip>
          <a:srcRect l="5" r="1" b="1"/>
          <a:stretch/>
        </p:blipFill>
        <p:spPr>
          <a:xfrm>
            <a:off x="20" y="10"/>
            <a:ext cx="12188932" cy="6856614"/>
          </a:xfrm>
          <a:prstGeom prst="rect">
            <a:avLst/>
          </a:prstGeom>
        </p:spPr>
      </p:pic>
      <p:grpSp>
        <p:nvGrpSpPr>
          <p:cNvPr id="121"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2" name="Freeform: Shape 121">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126" name="Freeform: Shape 125">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127" name="Freeform: Shape 126">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grpSp>
        <p:nvGrpSpPr>
          <p:cNvPr id="130"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1"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 name="Freeform: Shape 132">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5" name="Freeform: Shape 134">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6" name="Freeform: Shape 135">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7" name="Freeform: Shape 136">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2" name="Freeform: Shape 131">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5" name="Content Placeholder 2">
            <a:extLst>
              <a:ext uri="{FF2B5EF4-FFF2-40B4-BE49-F238E27FC236}">
                <a16:creationId xmlns:a16="http://schemas.microsoft.com/office/drawing/2014/main" id="{026FB81F-5814-4418-8F88-39C979F70023}"/>
              </a:ext>
            </a:extLst>
          </p:cNvPr>
          <p:cNvGraphicFramePr>
            <a:graphicFrameLocks noGrp="1"/>
          </p:cNvGraphicFramePr>
          <p:nvPr>
            <p:ph idx="1"/>
            <p:extLst>
              <p:ext uri="{D42A27DB-BD31-4B8C-83A1-F6EECF244321}">
                <p14:modId xmlns:p14="http://schemas.microsoft.com/office/powerpoint/2010/main" val="692098314"/>
              </p:ext>
            </p:extLst>
          </p:nvPr>
        </p:nvGraphicFramePr>
        <p:xfrm>
          <a:off x="3084742" y="1221261"/>
          <a:ext cx="6032179" cy="5017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Rounded Corners 12">
            <a:extLst>
              <a:ext uri="{FF2B5EF4-FFF2-40B4-BE49-F238E27FC236}">
                <a16:creationId xmlns:a16="http://schemas.microsoft.com/office/drawing/2014/main" id="{B7904E10-369D-40C6-8DAC-1F813F3956A0}"/>
              </a:ext>
            </a:extLst>
          </p:cNvPr>
          <p:cNvSpPr/>
          <p:nvPr/>
        </p:nvSpPr>
        <p:spPr>
          <a:xfrm>
            <a:off x="3362825" y="324852"/>
            <a:ext cx="5484394" cy="892341"/>
          </a:xfrm>
          <a:prstGeom prst="roundRect">
            <a:avLst/>
          </a:prstGeom>
          <a:solidFill>
            <a:srgbClr val="3D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828D6-5946-417C-A6A1-768A2C505FFF}"/>
              </a:ext>
            </a:extLst>
          </p:cNvPr>
          <p:cNvSpPr>
            <a:spLocks noGrp="1"/>
          </p:cNvSpPr>
          <p:nvPr>
            <p:ph type="title"/>
          </p:nvPr>
        </p:nvSpPr>
        <p:spPr>
          <a:xfrm>
            <a:off x="3577714" y="232577"/>
            <a:ext cx="5066679" cy="1082968"/>
          </a:xfrm>
        </p:spPr>
        <p:txBody>
          <a:bodyPr anchor="ctr">
            <a:normAutofit/>
          </a:bodyPr>
          <a:lstStyle/>
          <a:p>
            <a:r>
              <a:rPr lang="en-US">
                <a:solidFill>
                  <a:srgbClr val="FFFFFF"/>
                </a:solidFill>
                <a:cs typeface="Posterama"/>
              </a:rPr>
              <a:t>Tools and Libraries</a:t>
            </a:r>
            <a:endParaRPr lang="en-US">
              <a:solidFill>
                <a:srgbClr val="FFFFFF"/>
              </a:solidFill>
            </a:endParaRPr>
          </a:p>
        </p:txBody>
      </p:sp>
      <p:sp>
        <p:nvSpPr>
          <p:cNvPr id="14" name="TextBox 13">
            <a:extLst>
              <a:ext uri="{FF2B5EF4-FFF2-40B4-BE49-F238E27FC236}">
                <a16:creationId xmlns:a16="http://schemas.microsoft.com/office/drawing/2014/main" id="{5D1885E2-E046-4C61-BD6C-339E781170EB}"/>
              </a:ext>
            </a:extLst>
          </p:cNvPr>
          <p:cNvSpPr txBox="1"/>
          <p:nvPr/>
        </p:nvSpPr>
        <p:spPr>
          <a:xfrm>
            <a:off x="3050005" y="5877426"/>
            <a:ext cx="62624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FF"/>
                </a:solidFill>
              </a:rPr>
              <a:t>LINK:</a:t>
            </a:r>
            <a:r>
              <a:rPr lang="en-US" dirty="0">
                <a:solidFill>
                  <a:srgbClr val="FFFFFF"/>
                </a:solidFill>
              </a:rPr>
              <a:t> http</a:t>
            </a:r>
            <a:r>
              <a:rPr lang="en-US" dirty="0">
                <a:solidFill>
                  <a:srgbClr val="FFFFFF"/>
                </a:solidFill>
                <a:ea typeface="+mn-lt"/>
                <a:cs typeface="+mn-lt"/>
              </a:rPr>
              <a:t>://localhost:8888/notebooks/000/EDA%20IA/content_based_music_recommender.ipynb</a:t>
            </a:r>
            <a:endParaRPr lang="en-US" dirty="0">
              <a:solidFill>
                <a:srgbClr val="FFFFFF"/>
              </a:solidFill>
            </a:endParaRPr>
          </a:p>
        </p:txBody>
      </p:sp>
    </p:spTree>
    <p:extLst>
      <p:ext uri="{BB962C8B-B14F-4D97-AF65-F5344CB8AC3E}">
        <p14:creationId xmlns:p14="http://schemas.microsoft.com/office/powerpoint/2010/main" val="887150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3" name="Freeform: Shape 2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3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6"/>
            <a:chOff x="4114800" y="1423987"/>
            <a:chExt cx="3961542" cy="4007547"/>
          </a:xfrm>
          <a:noFill/>
        </p:grpSpPr>
        <p:sp>
          <p:nvSpPr>
            <p:cNvPr id="32" name="Freeform: Shape 3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0" name="Rectangle 3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7" name="Freeform: Shape 4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55"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8" name="Freeform: Shape 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3" descr="A picture containing blur&#10;&#10;Description automatically generated">
            <a:extLst>
              <a:ext uri="{FF2B5EF4-FFF2-40B4-BE49-F238E27FC236}">
                <a16:creationId xmlns:a16="http://schemas.microsoft.com/office/drawing/2014/main" id="{34949666-928A-495C-A40C-23F4391F14F8}"/>
              </a:ext>
            </a:extLst>
          </p:cNvPr>
          <p:cNvPicPr>
            <a:picLocks noChangeAspect="1"/>
          </p:cNvPicPr>
          <p:nvPr/>
        </p:nvPicPr>
        <p:blipFill>
          <a:blip r:embed="rId2"/>
          <a:stretch>
            <a:fillRect/>
          </a:stretch>
        </p:blipFill>
        <p:spPr>
          <a:xfrm>
            <a:off x="-56367" y="-42183"/>
            <a:ext cx="12254630" cy="6890622"/>
          </a:xfrm>
          <a:prstGeom prst="rect">
            <a:avLst/>
          </a:prstGeom>
        </p:spPr>
      </p:pic>
      <p:pic>
        <p:nvPicPr>
          <p:cNvPr id="9" name="Picture 9" descr="Text&#10;&#10;Description automatically generated">
            <a:extLst>
              <a:ext uri="{FF2B5EF4-FFF2-40B4-BE49-F238E27FC236}">
                <a16:creationId xmlns:a16="http://schemas.microsoft.com/office/drawing/2014/main" id="{ED164F15-E290-4B45-B40B-886DE83874F4}"/>
              </a:ext>
            </a:extLst>
          </p:cNvPr>
          <p:cNvPicPr>
            <a:picLocks noGrp="1" noChangeAspect="1"/>
          </p:cNvPicPr>
          <p:nvPr>
            <p:ph idx="1"/>
          </p:nvPr>
        </p:nvPicPr>
        <p:blipFill rotWithShape="1">
          <a:blip r:embed="rId3">
            <a:alphaModFix/>
          </a:blip>
          <a:srcRect t="4301" r="-132" b="4731"/>
          <a:stretch/>
        </p:blipFill>
        <p:spPr>
          <a:xfrm>
            <a:off x="1027416" y="945622"/>
            <a:ext cx="10070965" cy="5579104"/>
          </a:xfrm>
          <a:prstGeom prst="rect">
            <a:avLst/>
          </a:prstGeom>
        </p:spPr>
      </p:pic>
      <p:sp>
        <p:nvSpPr>
          <p:cNvPr id="4" name="Rectangle: Rounded Corners 3">
            <a:extLst>
              <a:ext uri="{FF2B5EF4-FFF2-40B4-BE49-F238E27FC236}">
                <a16:creationId xmlns:a16="http://schemas.microsoft.com/office/drawing/2014/main" id="{ED2E71B0-FAAF-4E7C-A9B4-F696BBFAB61D}"/>
              </a:ext>
            </a:extLst>
          </p:cNvPr>
          <p:cNvSpPr/>
          <p:nvPr/>
        </p:nvSpPr>
        <p:spPr>
          <a:xfrm>
            <a:off x="4745222" y="141870"/>
            <a:ext cx="2656972" cy="65171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A7455-F994-458A-BA72-039C60059BE6}"/>
              </a:ext>
            </a:extLst>
          </p:cNvPr>
          <p:cNvSpPr>
            <a:spLocks noGrp="1"/>
          </p:cNvSpPr>
          <p:nvPr>
            <p:ph type="title"/>
          </p:nvPr>
        </p:nvSpPr>
        <p:spPr>
          <a:xfrm>
            <a:off x="986732" y="-133412"/>
            <a:ext cx="10179186" cy="1005401"/>
          </a:xfrm>
        </p:spPr>
        <p:txBody>
          <a:bodyPr vert="horz" lIns="91440" tIns="45720" rIns="91440" bIns="45720" rtlCol="0" anchor="b">
            <a:normAutofit/>
          </a:bodyPr>
          <a:lstStyle/>
          <a:p>
            <a:pPr algn="ctr"/>
            <a:r>
              <a:rPr lang="en-US" sz="4800" kern="1200">
                <a:solidFill>
                  <a:srgbClr val="000000"/>
                </a:solidFill>
                <a:latin typeface="+mj-lt"/>
                <a:ea typeface="+mj-ea"/>
                <a:cs typeface="+mj-cs"/>
              </a:rPr>
              <a:t>Dataset</a:t>
            </a:r>
          </a:p>
        </p:txBody>
      </p:sp>
    </p:spTree>
    <p:extLst>
      <p:ext uri="{BB962C8B-B14F-4D97-AF65-F5344CB8AC3E}">
        <p14:creationId xmlns:p14="http://schemas.microsoft.com/office/powerpoint/2010/main" val="1425474727"/>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ExploreVTI</vt:lpstr>
      <vt:lpstr>Music Recommendation System using Cosine Similarity </vt:lpstr>
      <vt:lpstr>Introduction </vt:lpstr>
      <vt:lpstr>PowerPoint Presentation</vt:lpstr>
      <vt:lpstr>Literature Review</vt:lpstr>
      <vt:lpstr>PowerPoint Presentation</vt:lpstr>
      <vt:lpstr>PowerPoint Presentation</vt:lpstr>
      <vt:lpstr>Flowchart</vt:lpstr>
      <vt:lpstr>Tools and Libraries</vt:lpstr>
      <vt:lpstr>Dataset</vt:lpstr>
      <vt:lpstr>Results </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37</cp:revision>
  <dcterms:created xsi:type="dcterms:W3CDTF">2021-04-25T11:04:09Z</dcterms:created>
  <dcterms:modified xsi:type="dcterms:W3CDTF">2021-04-29T16:34:56Z</dcterms:modified>
</cp:coreProperties>
</file>